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1" r:id="rId6"/>
    <p:sldId id="260" r:id="rId7"/>
    <p:sldId id="264" r:id="rId8"/>
    <p:sldId id="261" r:id="rId9"/>
    <p:sldId id="265" r:id="rId10"/>
    <p:sldId id="262" r:id="rId11"/>
    <p:sldId id="263" r:id="rId12"/>
    <p:sldId id="266" r:id="rId13"/>
    <p:sldId id="279" r:id="rId14"/>
    <p:sldId id="280" r:id="rId15"/>
    <p:sldId id="276" r:id="rId16"/>
    <p:sldId id="277" r:id="rId17"/>
    <p:sldId id="278" r:id="rId18"/>
    <p:sldId id="272" r:id="rId19"/>
    <p:sldId id="268" r:id="rId20"/>
    <p:sldId id="269" r:id="rId21"/>
    <p:sldId id="270" r:id="rId22"/>
    <p:sldId id="267" r:id="rId23"/>
    <p:sldId id="273" r:id="rId24"/>
    <p:sldId id="274" r:id="rId25"/>
    <p:sldId id="275" r:id="rId26"/>
    <p:sldId id="281" r:id="rId27"/>
    <p:sldId id="282" r:id="rId28"/>
    <p:sldId id="283" r:id="rId29"/>
    <p:sldId id="284" r:id="rId30"/>
    <p:sldId id="285" r:id="rId31"/>
    <p:sldId id="286" r:id="rId32"/>
    <p:sldId id="287" r:id="rId33"/>
    <p:sldId id="288" r:id="rId34"/>
    <p:sldId id="289" r:id="rId35"/>
    <p:sldId id="290"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pPr/>
              <a:t>18. 5. 2020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pPr/>
              <a:t>18. 5. 2020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pPr/>
              <a:t>18. 5. 2020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pPr/>
              <a:t>18. 5. 2020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6A812B65-9A1B-42FF-8DDA-365A2B0950AF}" type="datetimeFigureOut">
              <a:rPr lang="sk-SK" smtClean="0"/>
              <a:pPr/>
              <a:t>18. 5. 2020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6A812B65-9A1B-42FF-8DDA-365A2B0950AF}" type="datetimeFigureOut">
              <a:rPr lang="sk-SK" smtClean="0"/>
              <a:pPr/>
              <a:t>18. 5. 2020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6A812B65-9A1B-42FF-8DDA-365A2B0950AF}" type="datetimeFigureOut">
              <a:rPr lang="sk-SK" smtClean="0"/>
              <a:pPr/>
              <a:t>18. 5. 2020</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6A812B65-9A1B-42FF-8DDA-365A2B0950AF}" type="datetimeFigureOut">
              <a:rPr lang="sk-SK" smtClean="0"/>
              <a:pPr/>
              <a:t>18. 5. 2020</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6A812B65-9A1B-42FF-8DDA-365A2B0950AF}" type="datetimeFigureOut">
              <a:rPr lang="sk-SK" smtClean="0"/>
              <a:pPr/>
              <a:t>18. 5. 2020</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6A812B65-9A1B-42FF-8DDA-365A2B0950AF}" type="datetimeFigureOut">
              <a:rPr lang="sk-SK" smtClean="0"/>
              <a:pPr/>
              <a:t>18. 5. 2020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6A812B65-9A1B-42FF-8DDA-365A2B0950AF}" type="datetimeFigureOut">
              <a:rPr lang="sk-SK" smtClean="0"/>
              <a:pPr/>
              <a:t>18. 5. 2020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12B65-9A1B-42FF-8DDA-365A2B0950AF}" type="datetimeFigureOut">
              <a:rPr lang="sk-SK" smtClean="0"/>
              <a:pPr/>
              <a:t>18. 5. 2020</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63108-0728-4F2C-A3A7-356034624A9C}"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najlepsiepredeti.sk/archives/206-Indianska-rozpravka.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k.pinterest.com/pin/563372234621437049/"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KPAOwgbWAU" TargetMode="External"/><Relationship Id="rId2" Type="http://schemas.openxmlformats.org/officeDocument/2006/relationships/hyperlink" Target="https://www.youtube.com/watch?v=0IbhfImS64M" TargetMode="External"/><Relationship Id="rId1" Type="http://schemas.openxmlformats.org/officeDocument/2006/relationships/slideLayout" Target="../slideLayouts/slideLayout2.xml"/><Relationship Id="rId4" Type="http://schemas.openxmlformats.org/officeDocument/2006/relationships/hyperlink" Target="https://www.youtube.com/watch?v=dazvXNrgAiE&amp;t=6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k.pinterest.com/pin/563372234625980812/"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sk.pinterest.com/pin/381539399678064999/"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files.vrtiska8.webnode.cz/200000571-b7ef0b9e4e/Domaci_priprava_PS4.pdf" TargetMode="External"/><Relationship Id="rId2" Type="http://schemas.openxmlformats.org/officeDocument/2006/relationships/hyperlink" Target="http://files.vrtiska8.webnode.cz/200000573-8239f8334c/Domaci_priprava_PS6.pdf" TargetMode="External"/><Relationship Id="rId1" Type="http://schemas.openxmlformats.org/officeDocument/2006/relationships/slideLayout" Target="../slideLayouts/slideLayout7.xml"/><Relationship Id="rId4" Type="http://schemas.openxmlformats.org/officeDocument/2006/relationships/hyperlink" Target="http://files.vrtiska8.webnode.cz/200000572-479ef4995f/Domaci_priprava_PS5.pdf"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hyperlink" Target="https://sk.pinterest.com/pin/165225880055703796/"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hyperlink" Target="https://sk.pinterest.com/pin/611574824378233337/" TargetMode="Externa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nasedeticky.sk/tvorime-s-detmi/hry/4506/hra-deti-povedz-4-veci/" TargetMode="External"/><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nasedeticky.sk/wp-content/uploads/2020/04/hra-kocka-kvety.pdf"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cs.wikipedia.org/wiki/S%C3%ADla" TargetMode="External"/><Relationship Id="rId2" Type="http://schemas.openxmlformats.org/officeDocument/2006/relationships/hyperlink" Target="https://cs.wikipedia.org/wiki/Vnit%C5%99n%C3%AD_t%C5%99en%C3%AD" TargetMode="External"/><Relationship Id="rId1" Type="http://schemas.openxmlformats.org/officeDocument/2006/relationships/slideLayout" Target="../slideLayouts/slideLayout8.xml"/><Relationship Id="rId6" Type="http://schemas.openxmlformats.org/officeDocument/2006/relationships/hyperlink" Target="https://cs.wikipedia.org/wiki/T%C4%9Bleso" TargetMode="External"/><Relationship Id="rId5" Type="http://schemas.openxmlformats.org/officeDocument/2006/relationships/hyperlink" Target="https://cs.wikipedia.org/w/index.php?title=Mechanick%C3%BD_pohyb&amp;action=edit&amp;redlink=1" TargetMode="External"/><Relationship Id="rId4" Type="http://schemas.openxmlformats.org/officeDocument/2006/relationships/hyperlink" Target="https://cs.wikipedia.org/wiki/%C4%8C%C3%A1stic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youtube.com/watch?v=IhZuyyLuX7k"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najmama.aktuality.sk/clanok/236045/bublinkovy-pokus/"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70MRcgiFEuw&amp;list=PL6qYTgvkslUX_nqmVNVFxZijB2N5xWvQy" TargetMode="External"/><Relationship Id="rId2" Type="http://schemas.openxmlformats.org/officeDocument/2006/relationships/hyperlink" Target="https://www.youtube.com/watch?v=k8hPfA0wP7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dlé obrázky na torty | Obrázok macko Pú |"/>
          <p:cNvPicPr>
            <a:picLocks noChangeAspect="1" noChangeArrowheads="1"/>
          </p:cNvPicPr>
          <p:nvPr/>
        </p:nvPicPr>
        <p:blipFill>
          <a:blip r:embed="rId2" cstate="print"/>
          <a:srcRect/>
          <a:stretch>
            <a:fillRect/>
          </a:stretch>
        </p:blipFill>
        <p:spPr bwMode="auto">
          <a:xfrm>
            <a:off x="1905000" y="457200"/>
            <a:ext cx="5943600" cy="5029200"/>
          </a:xfrm>
          <a:prstGeom prst="rect">
            <a:avLst/>
          </a:prstGeom>
          <a:noFill/>
        </p:spPr>
      </p:pic>
      <p:sp>
        <p:nvSpPr>
          <p:cNvPr id="2" name="Nadpis 1"/>
          <p:cNvSpPr>
            <a:spLocks noGrp="1"/>
          </p:cNvSpPr>
          <p:nvPr>
            <p:ph type="ctrTitle"/>
          </p:nvPr>
        </p:nvSpPr>
        <p:spPr>
          <a:xfrm>
            <a:off x="685800" y="4876800"/>
            <a:ext cx="7772400" cy="1600200"/>
          </a:xfrm>
        </p:spPr>
        <p:txBody>
          <a:bodyPr>
            <a:normAutofit fontScale="90000"/>
          </a:bodyPr>
          <a:lstStyle/>
          <a:p>
            <a:r>
              <a:rPr lang="sk-SK" dirty="0" smtClean="0"/>
              <a:t/>
            </a:r>
            <a:br>
              <a:rPr lang="sk-SK" dirty="0" smtClean="0"/>
            </a:br>
            <a:r>
              <a:rPr lang="sk-SK" dirty="0" smtClean="0"/>
              <a:t/>
            </a:r>
            <a:br>
              <a:rPr lang="sk-SK" dirty="0" smtClean="0"/>
            </a:br>
            <a:r>
              <a:rPr lang="sk-SK" dirty="0" smtClean="0"/>
              <a:t>MŠ Karpatská </a:t>
            </a:r>
            <a:br>
              <a:rPr lang="sk-SK" dirty="0" smtClean="0"/>
            </a:br>
            <a:r>
              <a:rPr lang="sk-SK" dirty="0" smtClean="0"/>
              <a:t>JÚN</a:t>
            </a:r>
            <a:r>
              <a:rPr lang="sk-SK" dirty="0" smtClean="0"/>
              <a:t/>
            </a:r>
            <a:br>
              <a:rPr lang="sk-SK" dirty="0" smtClean="0"/>
            </a:br>
            <a:endParaRPr lang="sk-S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Indiánska rozprávka</a:t>
            </a:r>
            <a:endParaRPr lang="sk-SK" dirty="0"/>
          </a:p>
        </p:txBody>
      </p:sp>
      <p:sp>
        <p:nvSpPr>
          <p:cNvPr id="3" name="Zástupný symbol obsahu 2"/>
          <p:cNvSpPr>
            <a:spLocks noGrp="1"/>
          </p:cNvSpPr>
          <p:nvPr>
            <p:ph idx="1"/>
          </p:nvPr>
        </p:nvSpPr>
        <p:spPr>
          <a:xfrm>
            <a:off x="457200" y="1600201"/>
            <a:ext cx="8229600" cy="1371600"/>
          </a:xfrm>
        </p:spPr>
        <p:txBody>
          <a:bodyPr/>
          <a:lstStyle/>
          <a:p>
            <a:pPr algn="ctr">
              <a:buNone/>
            </a:pPr>
            <a:r>
              <a:rPr lang="sk-SK" dirty="0" smtClean="0">
                <a:hlinkClick r:id="rId2"/>
              </a:rPr>
              <a:t>http</a:t>
            </a:r>
            <a:r>
              <a:rPr lang="sk-SK" dirty="0" smtClean="0">
                <a:hlinkClick r:id="rId2"/>
              </a:rPr>
              <a:t>://</a:t>
            </a:r>
            <a:r>
              <a:rPr lang="sk-SK" dirty="0" smtClean="0">
                <a:hlinkClick r:id="rId2"/>
              </a:rPr>
              <a:t>najlepsiepredeti.sk/archives/206-Indianska-rozpravka.html</a:t>
            </a:r>
            <a:endParaRPr lang="sk-SK" dirty="0" smtClean="0"/>
          </a:p>
          <a:p>
            <a:pPr>
              <a:buNone/>
            </a:pPr>
            <a:endParaRPr lang="sk-SK"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Indiánska rozprávka</a:t>
            </a:r>
            <a:endParaRPr lang="sk-SK" dirty="0"/>
          </a:p>
        </p:txBody>
      </p:sp>
      <p:sp>
        <p:nvSpPr>
          <p:cNvPr id="3" name="Zástupný symbol obsahu 2"/>
          <p:cNvSpPr>
            <a:spLocks noGrp="1"/>
          </p:cNvSpPr>
          <p:nvPr>
            <p:ph idx="1"/>
          </p:nvPr>
        </p:nvSpPr>
        <p:spPr>
          <a:xfrm>
            <a:off x="457200" y="1600201"/>
            <a:ext cx="8229600" cy="1981199"/>
          </a:xfrm>
        </p:spPr>
        <p:txBody>
          <a:bodyPr>
            <a:normAutofit fontScale="70000" lnSpcReduction="20000"/>
          </a:bodyPr>
          <a:lstStyle/>
          <a:p>
            <a:r>
              <a:rPr lang="sk-SK" dirty="0" smtClean="0"/>
              <a:t>Dieťaťu prečítame indiánsku rozprávku a </a:t>
            </a:r>
            <a:r>
              <a:rPr lang="sk-SK" dirty="0" smtClean="0"/>
              <a:t>vedieme rozhovor o indiánskom chlapcovi, ktorý sám ulovil bizóna, a tým si získal rešpekt a úctu </a:t>
            </a:r>
            <a:r>
              <a:rPr lang="sk-SK" dirty="0" smtClean="0"/>
              <a:t>ostatných </a:t>
            </a:r>
            <a:r>
              <a:rPr lang="sk-SK" dirty="0" smtClean="0"/>
              <a:t>dospelých Indiánov v </a:t>
            </a:r>
            <a:r>
              <a:rPr lang="sk-SK" dirty="0" smtClean="0"/>
              <a:t>kmeni. Rozprávame sa o tom, či dieťa pochopilo </a:t>
            </a:r>
            <a:r>
              <a:rPr lang="sk-SK" dirty="0" smtClean="0"/>
              <a:t>význam rozprávky, že nesmieme slabších, chorých a iných ľudí, ktorí žijú medzi nami, podceňovať, ubližovať im, ale máme byť všetci rovní bez ohľadu na vek, rasu, silu</a:t>
            </a:r>
            <a:endParaRPr lang="sk-SK" dirty="0"/>
          </a:p>
        </p:txBody>
      </p:sp>
      <p:pic>
        <p:nvPicPr>
          <p:cNvPr id="19458" name="Picture 2" descr="Nálepka Pixerstick Indiáni tančí • Pixers® • Žijeme pro změnu"/>
          <p:cNvPicPr>
            <a:picLocks noChangeAspect="1" noChangeArrowheads="1"/>
          </p:cNvPicPr>
          <p:nvPr/>
        </p:nvPicPr>
        <p:blipFill>
          <a:blip r:embed="rId2" cstate="print"/>
          <a:srcRect/>
          <a:stretch>
            <a:fillRect/>
          </a:stretch>
        </p:blipFill>
        <p:spPr bwMode="auto">
          <a:xfrm>
            <a:off x="2133600" y="3810000"/>
            <a:ext cx="4645025" cy="2895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Exotické zvieratá</a:t>
            </a:r>
            <a:endParaRPr lang="sk-SK" dirty="0"/>
          </a:p>
        </p:txBody>
      </p:sp>
      <p:pic>
        <p:nvPicPr>
          <p:cNvPr id="23556" name="Picture 4" descr="Vários estímulos envolvidos nesta atividade, além de trabalhar cores, motricidade fina, atenção a gente se diverte com o resultado final! #fonodivertida #ideiasfonoaudiologia"/>
          <p:cNvPicPr>
            <a:picLocks noChangeAspect="1" noChangeArrowheads="1"/>
          </p:cNvPicPr>
          <p:nvPr/>
        </p:nvPicPr>
        <p:blipFill>
          <a:blip r:embed="rId2" cstate="print"/>
          <a:srcRect/>
          <a:stretch>
            <a:fillRect/>
          </a:stretch>
        </p:blipFill>
        <p:spPr bwMode="auto">
          <a:xfrm>
            <a:off x="609600" y="1219200"/>
            <a:ext cx="2247900" cy="5076825"/>
          </a:xfrm>
          <a:prstGeom prst="rect">
            <a:avLst/>
          </a:prstGeom>
          <a:noFill/>
        </p:spPr>
      </p:pic>
      <p:sp>
        <p:nvSpPr>
          <p:cNvPr id="7" name="Obdĺžnik 6"/>
          <p:cNvSpPr/>
          <p:nvPr/>
        </p:nvSpPr>
        <p:spPr>
          <a:xfrm>
            <a:off x="2971800" y="1295400"/>
            <a:ext cx="4572000" cy="646331"/>
          </a:xfrm>
          <a:prstGeom prst="rect">
            <a:avLst/>
          </a:prstGeom>
        </p:spPr>
        <p:txBody>
          <a:bodyPr wrap="square">
            <a:spAutoFit/>
          </a:bodyPr>
          <a:lstStyle/>
          <a:p>
            <a:pPr algn="ctr"/>
            <a:r>
              <a:rPr lang="sk-SK" dirty="0" smtClean="0">
                <a:hlinkClick r:id="rId3"/>
              </a:rPr>
              <a:t>https://sk.pinterest.com/pin/563372234621437049/</a:t>
            </a:r>
            <a:endParaRPr lang="sk-SK"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858962"/>
          </a:xfrm>
        </p:spPr>
        <p:txBody>
          <a:bodyPr>
            <a:normAutofit fontScale="90000"/>
          </a:bodyPr>
          <a:lstStyle/>
          <a:p>
            <a:r>
              <a:rPr lang="sk-SK" dirty="0" smtClean="0"/>
              <a:t/>
            </a:r>
            <a:br>
              <a:rPr lang="sk-SK" dirty="0" smtClean="0"/>
            </a:br>
            <a:r>
              <a:rPr lang="sk-SK" dirty="0" smtClean="0"/>
              <a:t> Úloha </a:t>
            </a:r>
            <a:r>
              <a:rPr lang="sk-SK" dirty="0" smtClean="0"/>
              <a:t>: Zvieratká na obrázku pomenuj. </a:t>
            </a:r>
            <a:r>
              <a:rPr lang="sk-SK" dirty="0" smtClean="0"/>
              <a:t>Môžeš </a:t>
            </a:r>
            <a:r>
              <a:rPr lang="sk-SK" dirty="0" smtClean="0"/>
              <a:t>vyhľadať </a:t>
            </a:r>
            <a:r>
              <a:rPr lang="sk-SK" dirty="0" smtClean="0"/>
              <a:t>v encyklopédii, kde žijú.</a:t>
            </a:r>
            <a:endParaRPr lang="sk-SK" dirty="0"/>
          </a:p>
        </p:txBody>
      </p:sp>
      <p:pic>
        <p:nvPicPr>
          <p:cNvPr id="4" name="Picture 6" descr=" "/>
          <p:cNvPicPr>
            <a:picLocks noGrp="1" noChangeAspect="1" noChangeArrowheads="1"/>
          </p:cNvPicPr>
          <p:nvPr>
            <p:ph idx="1"/>
          </p:nvPr>
        </p:nvPicPr>
        <p:blipFill>
          <a:blip r:embed="rId2" cstate="print"/>
          <a:srcRect/>
          <a:stretch>
            <a:fillRect/>
          </a:stretch>
        </p:blipFill>
        <p:spPr bwMode="auto">
          <a:xfrm>
            <a:off x="457200" y="2676525"/>
            <a:ext cx="4038600" cy="3028950"/>
          </a:xfrm>
          <a:prstGeom prst="rect">
            <a:avLst/>
          </a:prstGeom>
          <a:noFill/>
        </p:spPr>
      </p:pic>
      <p:pic>
        <p:nvPicPr>
          <p:cNvPr id="36866" name="Picture 2" descr=" "/>
          <p:cNvPicPr>
            <a:picLocks noChangeAspect="1" noChangeArrowheads="1"/>
          </p:cNvPicPr>
          <p:nvPr/>
        </p:nvPicPr>
        <p:blipFill>
          <a:blip r:embed="rId3" cstate="print"/>
          <a:srcRect/>
          <a:stretch>
            <a:fillRect/>
          </a:stretch>
        </p:blipFill>
        <p:spPr bwMode="auto">
          <a:xfrm>
            <a:off x="4953000" y="2667000"/>
            <a:ext cx="3962400" cy="2971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 "/>
          <p:cNvPicPr>
            <a:picLocks noChangeAspect="1" noChangeArrowheads="1"/>
          </p:cNvPicPr>
          <p:nvPr/>
        </p:nvPicPr>
        <p:blipFill>
          <a:blip r:embed="rId2" cstate="print"/>
          <a:srcRect/>
          <a:stretch>
            <a:fillRect/>
          </a:stretch>
        </p:blipFill>
        <p:spPr bwMode="auto">
          <a:xfrm>
            <a:off x="304800" y="457200"/>
            <a:ext cx="4051300" cy="3038475"/>
          </a:xfrm>
          <a:prstGeom prst="rect">
            <a:avLst/>
          </a:prstGeom>
          <a:noFill/>
        </p:spPr>
      </p:pic>
      <p:pic>
        <p:nvPicPr>
          <p:cNvPr id="37892" name="Picture 4" descr=" "/>
          <p:cNvPicPr>
            <a:picLocks noChangeAspect="1" noChangeArrowheads="1"/>
          </p:cNvPicPr>
          <p:nvPr/>
        </p:nvPicPr>
        <p:blipFill>
          <a:blip r:embed="rId3" cstate="print"/>
          <a:srcRect/>
          <a:stretch>
            <a:fillRect/>
          </a:stretch>
        </p:blipFill>
        <p:spPr bwMode="auto">
          <a:xfrm>
            <a:off x="304800" y="3657600"/>
            <a:ext cx="4038600" cy="2828925"/>
          </a:xfrm>
          <a:prstGeom prst="rect">
            <a:avLst/>
          </a:prstGeom>
          <a:noFill/>
        </p:spPr>
      </p:pic>
      <p:pic>
        <p:nvPicPr>
          <p:cNvPr id="37894" name="Picture 6" descr=" "/>
          <p:cNvPicPr>
            <a:picLocks noChangeAspect="1" noChangeArrowheads="1"/>
          </p:cNvPicPr>
          <p:nvPr/>
        </p:nvPicPr>
        <p:blipFill>
          <a:blip r:embed="rId4" cstate="print"/>
          <a:srcRect/>
          <a:stretch>
            <a:fillRect/>
          </a:stretch>
        </p:blipFill>
        <p:spPr bwMode="auto">
          <a:xfrm>
            <a:off x="4495800" y="457200"/>
            <a:ext cx="4076700" cy="3057525"/>
          </a:xfrm>
          <a:prstGeom prst="rect">
            <a:avLst/>
          </a:prstGeom>
          <a:noFill/>
        </p:spPr>
      </p:pic>
      <p:pic>
        <p:nvPicPr>
          <p:cNvPr id="37896" name="Picture 8" descr=" "/>
          <p:cNvPicPr>
            <a:picLocks noChangeAspect="1" noChangeArrowheads="1"/>
          </p:cNvPicPr>
          <p:nvPr/>
        </p:nvPicPr>
        <p:blipFill>
          <a:blip r:embed="rId5" cstate="print"/>
          <a:srcRect/>
          <a:stretch>
            <a:fillRect/>
          </a:stretch>
        </p:blipFill>
        <p:spPr bwMode="auto">
          <a:xfrm>
            <a:off x="4648200" y="3657600"/>
            <a:ext cx="3924300" cy="2819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Lev"/>
          <p:cNvPicPr>
            <a:picLocks noChangeAspect="1" noChangeArrowheads="1"/>
          </p:cNvPicPr>
          <p:nvPr/>
        </p:nvPicPr>
        <p:blipFill>
          <a:blip r:embed="rId2" cstate="print"/>
          <a:srcRect/>
          <a:stretch>
            <a:fillRect/>
          </a:stretch>
        </p:blipFill>
        <p:spPr bwMode="auto">
          <a:xfrm>
            <a:off x="3962400" y="533400"/>
            <a:ext cx="4876800" cy="2667000"/>
          </a:xfrm>
          <a:prstGeom prst="rect">
            <a:avLst/>
          </a:prstGeom>
          <a:noFill/>
        </p:spPr>
      </p:pic>
      <p:sp>
        <p:nvSpPr>
          <p:cNvPr id="2" name="Obdĺžnik 1"/>
          <p:cNvSpPr/>
          <p:nvPr/>
        </p:nvSpPr>
        <p:spPr>
          <a:xfrm>
            <a:off x="304800" y="3200400"/>
            <a:ext cx="6629400" cy="2862322"/>
          </a:xfrm>
          <a:prstGeom prst="rect">
            <a:avLst/>
          </a:prstGeom>
        </p:spPr>
        <p:txBody>
          <a:bodyPr wrap="square">
            <a:spAutoFit/>
          </a:bodyPr>
          <a:lstStyle/>
          <a:p>
            <a:r>
              <a:rPr lang="sk-SK" dirty="0" smtClean="0"/>
              <a:t>LEV </a:t>
            </a:r>
            <a:endParaRPr lang="sk-SK" dirty="0" smtClean="0"/>
          </a:p>
          <a:p>
            <a:r>
              <a:rPr lang="sk-SK" dirty="0" smtClean="0"/>
              <a:t>Levy </a:t>
            </a:r>
            <a:r>
              <a:rPr lang="sk-SK" dirty="0" smtClean="0"/>
              <a:t>žijú na trávnatých savanách v Afrike. Patria medzi mačkovité šelmy a ako jediné z nich žijú v skupinách (svorkách). Svorku tvorí spravidla jeden samec, ktorý jej vládne, levice a levíčatá. Levice sa </a:t>
            </a:r>
            <a:r>
              <a:rPr lang="sk-SK" dirty="0" err="1" smtClean="0"/>
              <a:t>sa</a:t>
            </a:r>
            <a:r>
              <a:rPr lang="sk-SK" dirty="0" smtClean="0"/>
              <a:t> starajú o levíčatá a chodia na lov, aby zabezpečili obživu pre svorku. Z úlovku však ako prvé jedia samce. Úlohou samca je chrániť svorku a územie. Levy sú mäsožravce. Lovia najmä veľké zvieratá, napr. zebry. Levy sa odlišujú od levíc veľkosťou (sú väčšie), sú ťažšie a silnejšie a majú hustú hrivu. Levy sú najaktívnejšie v noci, keď nie sú také veľké horúčavy. Počas dňa oddychujú alebo spia.</a:t>
            </a:r>
            <a:endParaRPr lang="sk-SK" dirty="0"/>
          </a:p>
        </p:txBody>
      </p:sp>
      <p:sp>
        <p:nvSpPr>
          <p:cNvPr id="33794" name="AutoShape 2" descr="Le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33796" name="AutoShape 4" descr="Le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štros"/>
          <p:cNvPicPr>
            <a:picLocks noChangeAspect="1" noChangeArrowheads="1"/>
          </p:cNvPicPr>
          <p:nvPr/>
        </p:nvPicPr>
        <p:blipFill>
          <a:blip r:embed="rId2" cstate="print"/>
          <a:srcRect/>
          <a:stretch>
            <a:fillRect/>
          </a:stretch>
        </p:blipFill>
        <p:spPr bwMode="auto">
          <a:xfrm>
            <a:off x="381000" y="533400"/>
            <a:ext cx="4876800" cy="3657600"/>
          </a:xfrm>
          <a:prstGeom prst="rect">
            <a:avLst/>
          </a:prstGeom>
          <a:noFill/>
        </p:spPr>
      </p:pic>
      <p:sp>
        <p:nvSpPr>
          <p:cNvPr id="3" name="Obdĺžnik 2"/>
          <p:cNvSpPr/>
          <p:nvPr/>
        </p:nvSpPr>
        <p:spPr>
          <a:xfrm>
            <a:off x="5410200" y="152401"/>
            <a:ext cx="2971800" cy="6816508"/>
          </a:xfrm>
          <a:prstGeom prst="rect">
            <a:avLst/>
          </a:prstGeom>
        </p:spPr>
        <p:txBody>
          <a:bodyPr wrap="square">
            <a:spAutoFit/>
          </a:bodyPr>
          <a:lstStyle/>
          <a:p>
            <a:r>
              <a:rPr lang="sk-SK" dirty="0" smtClean="0"/>
              <a:t>Pštros je najväčší a najťažší žijúci vták na svete. Vysoký je vyše dvoch metrov a váži vyše sto kilogramov. Žije na savanách a polopúšťach v južnej Afrike. Hoci pštros patrí medzi vtáky, nedokáže lietať. Má však veľmi silné a dlhé nohy, ktoré mu umožňujú veľmi rýchlo bežať. Na kratšie vzdialenosti dokáže vyvinúť rýchlosť až 60 km/h. Dokáže robiť až 5 metrové kroky. Najviac mu vyhovuje otvorená krajina s nízkym trávnatým porastom. Krídla a chvost má biely, zvyšok tela je čierny. Je jediným vtákom na svete len s dvoma prstami. Pštros je </a:t>
            </a:r>
            <a:r>
              <a:rPr lang="sk-SK" dirty="0" err="1" smtClean="0"/>
              <a:t>všežravec</a:t>
            </a:r>
            <a:r>
              <a:rPr lang="sk-SK" dirty="0" smtClean="0"/>
              <a:t>, aj keď sa väčšinou živí rastlinnou potravou. Pštros kladie aj najväčšie vajcia, ktorú sú veľké ako futbalová lopta</a:t>
            </a:r>
            <a:endParaRPr lang="sk-SK"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frique : indesophieT06"/>
          <p:cNvPicPr>
            <a:picLocks noChangeAspect="1" noChangeArrowheads="1"/>
          </p:cNvPicPr>
          <p:nvPr/>
        </p:nvPicPr>
        <p:blipFill>
          <a:blip r:embed="rId2" cstate="print"/>
          <a:srcRect/>
          <a:stretch>
            <a:fillRect/>
          </a:stretch>
        </p:blipFill>
        <p:spPr bwMode="auto">
          <a:xfrm>
            <a:off x="838200" y="533400"/>
            <a:ext cx="7086600" cy="5438776"/>
          </a:xfrm>
          <a:prstGeom prst="rect">
            <a:avLst/>
          </a:prstGeom>
          <a:noFill/>
        </p:spPr>
      </p:pic>
      <p:sp>
        <p:nvSpPr>
          <p:cNvPr id="3" name="BlokTextu 2"/>
          <p:cNvSpPr txBox="1"/>
          <p:nvPr/>
        </p:nvSpPr>
        <p:spPr>
          <a:xfrm>
            <a:off x="1828800" y="6324600"/>
            <a:ext cx="4953000" cy="369332"/>
          </a:xfrm>
          <a:prstGeom prst="rect">
            <a:avLst/>
          </a:prstGeom>
          <a:noFill/>
        </p:spPr>
        <p:txBody>
          <a:bodyPr wrap="square" rtlCol="0">
            <a:spAutoFit/>
          </a:bodyPr>
          <a:lstStyle/>
          <a:p>
            <a:pPr algn="ctr"/>
            <a:r>
              <a:rPr lang="sk-SK" dirty="0" smtClean="0"/>
              <a:t>Vyrob si tigra</a:t>
            </a:r>
            <a:endParaRPr lang="sk-SK"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Exotické zvieratá</a:t>
            </a:r>
            <a:endParaRPr lang="sk-SK" dirty="0"/>
          </a:p>
        </p:txBody>
      </p:sp>
      <p:sp>
        <p:nvSpPr>
          <p:cNvPr id="3" name="Zástupný symbol obsahu 2"/>
          <p:cNvSpPr>
            <a:spLocks noGrp="1"/>
          </p:cNvSpPr>
          <p:nvPr>
            <p:ph idx="1"/>
          </p:nvPr>
        </p:nvSpPr>
        <p:spPr/>
        <p:txBody>
          <a:bodyPr/>
          <a:lstStyle/>
          <a:p>
            <a:pPr>
              <a:buNone/>
            </a:pPr>
            <a:r>
              <a:rPr lang="sk-SK" dirty="0" smtClean="0"/>
              <a:t>Návšteva ZOO – tematický rozhovor, počúvať zvuky </a:t>
            </a:r>
            <a:r>
              <a:rPr lang="sk-SK" dirty="0" smtClean="0"/>
              <a:t>zvierat</a:t>
            </a:r>
          </a:p>
          <a:p>
            <a:pPr>
              <a:buNone/>
            </a:pPr>
            <a:r>
              <a:rPr lang="sk-SK" dirty="0" smtClean="0">
                <a:hlinkClick r:id="rId2"/>
              </a:rPr>
              <a:t>https</a:t>
            </a:r>
            <a:r>
              <a:rPr lang="sk-SK" dirty="0" smtClean="0">
                <a:hlinkClick r:id="rId2"/>
              </a:rPr>
              <a:t>://</a:t>
            </a:r>
            <a:r>
              <a:rPr lang="sk-SK" dirty="0" smtClean="0">
                <a:hlinkClick r:id="rId2"/>
              </a:rPr>
              <a:t>www.youtube.com/watch?v=0IbhfImS64M</a:t>
            </a:r>
            <a:endParaRPr lang="sk-SK" dirty="0" smtClean="0"/>
          </a:p>
          <a:p>
            <a:pPr>
              <a:buNone/>
            </a:pPr>
            <a:r>
              <a:rPr lang="sk-SK" dirty="0" smtClean="0">
                <a:hlinkClick r:id="rId3"/>
              </a:rPr>
              <a:t>https://www.youtube.com/watch?v=-</a:t>
            </a:r>
            <a:r>
              <a:rPr lang="sk-SK" dirty="0" smtClean="0">
                <a:hlinkClick r:id="rId3"/>
              </a:rPr>
              <a:t>KPAOwgbWAU</a:t>
            </a:r>
            <a:endParaRPr lang="sk-SK" dirty="0" smtClean="0"/>
          </a:p>
          <a:p>
            <a:pPr>
              <a:buNone/>
            </a:pPr>
            <a:r>
              <a:rPr lang="sk-SK" dirty="0" smtClean="0">
                <a:hlinkClick r:id="rId4"/>
              </a:rPr>
              <a:t>https://www.youtube.com/watch?v=dazvXNrgAiE&amp;t=6s</a:t>
            </a:r>
            <a:endParaRPr lang="sk-SK"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Pospájaj bodky</a:t>
            </a:r>
            <a:endParaRPr lang="sk-SK" dirty="0"/>
          </a:p>
        </p:txBody>
      </p:sp>
      <p:pic>
        <p:nvPicPr>
          <p:cNvPr id="25602" name="Picture 2" descr="Grafomotricidad – Betiana 1 – Webová alba Picasa"/>
          <p:cNvPicPr>
            <a:picLocks noChangeAspect="1" noChangeArrowheads="1"/>
          </p:cNvPicPr>
          <p:nvPr/>
        </p:nvPicPr>
        <p:blipFill>
          <a:blip r:embed="rId2" cstate="print"/>
          <a:srcRect/>
          <a:stretch>
            <a:fillRect/>
          </a:stretch>
        </p:blipFill>
        <p:spPr bwMode="auto">
          <a:xfrm>
            <a:off x="533400" y="1295400"/>
            <a:ext cx="2743200" cy="5029200"/>
          </a:xfrm>
          <a:prstGeom prst="rect">
            <a:avLst/>
          </a:prstGeom>
          <a:noFill/>
        </p:spPr>
      </p:pic>
      <p:sp>
        <p:nvSpPr>
          <p:cNvPr id="6" name="Obdĺžnik 5"/>
          <p:cNvSpPr/>
          <p:nvPr/>
        </p:nvSpPr>
        <p:spPr>
          <a:xfrm>
            <a:off x="2286000" y="3105835"/>
            <a:ext cx="4572000" cy="646331"/>
          </a:xfrm>
          <a:prstGeom prst="rect">
            <a:avLst/>
          </a:prstGeom>
        </p:spPr>
        <p:txBody>
          <a:bodyPr>
            <a:spAutoFit/>
          </a:bodyPr>
          <a:lstStyle/>
          <a:p>
            <a:r>
              <a:rPr lang="sk-SK" dirty="0" smtClean="0">
                <a:hlinkClick r:id="rId3"/>
              </a:rPr>
              <a:t>https://sk.pinterest.com/pin/563372234625980812/</a:t>
            </a:r>
            <a:endParaRPr lang="sk-S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685800"/>
            <a:ext cx="8229600" cy="5440363"/>
          </a:xfrm>
        </p:spPr>
        <p:txBody>
          <a:bodyPr>
            <a:normAutofit fontScale="85000" lnSpcReduction="10000"/>
          </a:bodyPr>
          <a:lstStyle/>
          <a:p>
            <a:r>
              <a:rPr lang="sk-SK" b="1" dirty="0" smtClean="0"/>
              <a:t>Obsahový celok</a:t>
            </a:r>
            <a:r>
              <a:rPr lang="sk-SK" dirty="0" smtClean="0"/>
              <a:t>:  Veselé leto</a:t>
            </a:r>
          </a:p>
          <a:p>
            <a:r>
              <a:rPr lang="sk-SK" b="1" dirty="0" smtClean="0"/>
              <a:t>Témy</a:t>
            </a:r>
            <a:r>
              <a:rPr lang="sk-SK" dirty="0" smtClean="0"/>
              <a:t>: Všetky deti sveta</a:t>
            </a:r>
            <a:br>
              <a:rPr lang="sk-SK" dirty="0" smtClean="0"/>
            </a:br>
            <a:r>
              <a:rPr lang="sk-SK" dirty="0" smtClean="0"/>
              <a:t>            Exotické zvieratá</a:t>
            </a:r>
            <a:br>
              <a:rPr lang="sk-SK" dirty="0" smtClean="0"/>
            </a:br>
            <a:r>
              <a:rPr lang="sk-SK" dirty="0" smtClean="0"/>
              <a:t>            Neživá príroda</a:t>
            </a:r>
            <a:br>
              <a:rPr lang="sk-SK" dirty="0" smtClean="0"/>
            </a:br>
            <a:r>
              <a:rPr lang="sk-SK" dirty="0" smtClean="0"/>
              <a:t>            Hurá </a:t>
            </a:r>
            <a:r>
              <a:rPr lang="sk-SK" dirty="0" smtClean="0"/>
              <a:t>prázdniny       </a:t>
            </a:r>
            <a:endParaRPr lang="sk-SK" dirty="0" smtClean="0"/>
          </a:p>
          <a:p>
            <a:r>
              <a:rPr lang="sk-SK" b="1" dirty="0" smtClean="0"/>
              <a:t>Cieľ:  </a:t>
            </a:r>
            <a:r>
              <a:rPr lang="sk-SK" dirty="0" smtClean="0"/>
              <a:t>Viesť deti k znášanlivosti, tolerancie a utvárať vzťahy medzi deťmi z </a:t>
            </a:r>
            <a:r>
              <a:rPr lang="sk-SK" dirty="0" err="1" smtClean="0"/>
              <a:t>multikultúrnej</a:t>
            </a:r>
            <a:r>
              <a:rPr lang="sk-SK" dirty="0" smtClean="0"/>
              <a:t> spoločnosti. </a:t>
            </a:r>
            <a:endParaRPr lang="sk-SK" dirty="0" smtClean="0"/>
          </a:p>
          <a:p>
            <a:r>
              <a:rPr lang="sk-SK" dirty="0" smtClean="0"/>
              <a:t>Spoznávať </a:t>
            </a:r>
            <a:r>
              <a:rPr lang="sk-SK" dirty="0" smtClean="0"/>
              <a:t>exotické zvieratá (spôsoby života</a:t>
            </a:r>
            <a:r>
              <a:rPr lang="sk-SK" dirty="0" smtClean="0"/>
              <a:t>).</a:t>
            </a:r>
          </a:p>
          <a:p>
            <a:r>
              <a:rPr lang="sk-SK" dirty="0" smtClean="0"/>
              <a:t> </a:t>
            </a:r>
            <a:r>
              <a:rPr lang="sk-SK" dirty="0" smtClean="0"/>
              <a:t>Rozlíšiť živé od neživých súčastí prírody. </a:t>
            </a:r>
            <a:endParaRPr lang="sk-SK" dirty="0" smtClean="0"/>
          </a:p>
          <a:p>
            <a:r>
              <a:rPr lang="sk-SK" dirty="0" smtClean="0"/>
              <a:t>Zapojiť </a:t>
            </a:r>
            <a:r>
              <a:rPr lang="sk-SK" dirty="0" smtClean="0"/>
              <a:t>sa do separácie odpadu a pestovať návyky ochrany životného prostredia. Osvojiť si na elementárnej úrovni prosociálne prvky správania, prejaviť radosť zo života.</a:t>
            </a:r>
          </a:p>
          <a:p>
            <a:endParaRPr lang="sk-SK"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Werkblad: Van wie zijn de pootjes?"/>
          <p:cNvPicPr>
            <a:picLocks noChangeAspect="1" noChangeArrowheads="1"/>
          </p:cNvPicPr>
          <p:nvPr/>
        </p:nvPicPr>
        <p:blipFill>
          <a:blip r:embed="rId2" cstate="print"/>
          <a:srcRect/>
          <a:stretch>
            <a:fillRect/>
          </a:stretch>
        </p:blipFill>
        <p:spPr bwMode="auto">
          <a:xfrm>
            <a:off x="1524000" y="152400"/>
            <a:ext cx="4981575" cy="6477001"/>
          </a:xfrm>
          <a:prstGeom prst="rect">
            <a:avLst/>
          </a:prstGeom>
          <a:noFill/>
        </p:spPr>
      </p:pic>
      <p:sp>
        <p:nvSpPr>
          <p:cNvPr id="4" name="BlokTextu 3"/>
          <p:cNvSpPr txBox="1"/>
          <p:nvPr/>
        </p:nvSpPr>
        <p:spPr>
          <a:xfrm>
            <a:off x="6629400" y="2514600"/>
            <a:ext cx="1600200" cy="1200329"/>
          </a:xfrm>
          <a:prstGeom prst="rect">
            <a:avLst/>
          </a:prstGeom>
          <a:noFill/>
        </p:spPr>
        <p:txBody>
          <a:bodyPr wrap="square" rtlCol="0">
            <a:spAutoFit/>
          </a:bodyPr>
          <a:lstStyle/>
          <a:p>
            <a:r>
              <a:rPr lang="sk-SK" dirty="0" smtClean="0"/>
              <a:t>Komu čo patrí? A za odmenu vyfarbi zvieratká</a:t>
            </a:r>
            <a:endParaRPr lang="sk-SK"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 "/>
          <p:cNvPicPr>
            <a:picLocks noChangeAspect="1" noChangeArrowheads="1"/>
          </p:cNvPicPr>
          <p:nvPr/>
        </p:nvPicPr>
        <p:blipFill>
          <a:blip r:embed="rId2" cstate="print"/>
          <a:srcRect/>
          <a:stretch>
            <a:fillRect/>
          </a:stretch>
        </p:blipFill>
        <p:spPr bwMode="auto">
          <a:xfrm>
            <a:off x="1066800" y="0"/>
            <a:ext cx="5372100" cy="6553200"/>
          </a:xfrm>
          <a:prstGeom prst="rect">
            <a:avLst/>
          </a:prstGeom>
          <a:noFill/>
        </p:spPr>
      </p:pic>
      <p:sp>
        <p:nvSpPr>
          <p:cNvPr id="3" name="Obdĺžnik 2"/>
          <p:cNvSpPr/>
          <p:nvPr/>
        </p:nvSpPr>
        <p:spPr>
          <a:xfrm>
            <a:off x="6324600" y="3147711"/>
            <a:ext cx="2286000" cy="923330"/>
          </a:xfrm>
          <a:prstGeom prst="rect">
            <a:avLst/>
          </a:prstGeom>
        </p:spPr>
        <p:txBody>
          <a:bodyPr wrap="square">
            <a:spAutoFit/>
          </a:bodyPr>
          <a:lstStyle/>
          <a:p>
            <a:r>
              <a:rPr lang="sk-SK" dirty="0" smtClean="0">
                <a:hlinkClick r:id="rId3"/>
              </a:rPr>
              <a:t>https://sk.pinterest.com/pin/381539399678064999/</a:t>
            </a:r>
            <a:endParaRPr lang="sk-SK"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Slon z toaletnej rolky</a:t>
            </a:r>
            <a:br>
              <a:rPr lang="sk-SK" dirty="0" smtClean="0"/>
            </a:br>
            <a:endParaRPr lang="sk-SK" dirty="0"/>
          </a:p>
        </p:txBody>
      </p:sp>
      <p:pic>
        <p:nvPicPr>
          <p:cNvPr id="4" name="Picture 2" descr="Cardboard tubes are not only recyclable materials, but also a source of creativity. The next little DIY projects are all about transforming cardboard tubes"/>
          <p:cNvPicPr>
            <a:picLocks noChangeAspect="1" noChangeArrowheads="1"/>
          </p:cNvPicPr>
          <p:nvPr/>
        </p:nvPicPr>
        <p:blipFill>
          <a:blip r:embed="rId2" cstate="print"/>
          <a:srcRect/>
          <a:stretch>
            <a:fillRect/>
          </a:stretch>
        </p:blipFill>
        <p:spPr bwMode="auto">
          <a:xfrm>
            <a:off x="1066800" y="1066800"/>
            <a:ext cx="5372100" cy="5638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Pieseň Sloníčatá </a:t>
            </a:r>
            <a:br>
              <a:rPr lang="sk-SK" dirty="0" smtClean="0"/>
            </a:br>
            <a:r>
              <a:rPr lang="sk-SK" dirty="0" smtClean="0"/>
              <a:t>nácvik piesne</a:t>
            </a:r>
            <a:endParaRPr lang="sk-SK" dirty="0"/>
          </a:p>
        </p:txBody>
      </p:sp>
      <p:sp>
        <p:nvSpPr>
          <p:cNvPr id="3" name="Zástupný symbol obsahu 2"/>
          <p:cNvSpPr>
            <a:spLocks noGrp="1"/>
          </p:cNvSpPr>
          <p:nvPr>
            <p:ph idx="1"/>
          </p:nvPr>
        </p:nvSpPr>
        <p:spPr/>
        <p:txBody>
          <a:bodyPr/>
          <a:lstStyle/>
          <a:p>
            <a:r>
              <a:rPr lang="sk-SK" dirty="0" smtClean="0"/>
              <a:t>Môj slon je veľký, krásny gumený, chodím s ním každý deň do školy. V škole mi stále každý hovorí, slon nepatrí do tašky do školy. Môj slon je veľký, krásny gumený, nosím ho každý deň do školy. Prezradím vám, ja mám ho mám veľmi rád, je to môj najlepší kamarát. Prezradím vám on má, on má ma veľmi rád, je to môj najlepší kamarát. Môj slon je veľký,.........</a:t>
            </a:r>
            <a:endParaRPr lang="sk-SK"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Grafomotorické</a:t>
            </a:r>
            <a:r>
              <a:rPr lang="sk-SK" dirty="0" smtClean="0"/>
              <a:t> cvičenie</a:t>
            </a:r>
            <a:endParaRPr lang="sk-SK" dirty="0"/>
          </a:p>
        </p:txBody>
      </p:sp>
      <p:pic>
        <p:nvPicPr>
          <p:cNvPr id="28674" name="Picture 2" descr="Modal – Prehrať – Materiál | Tuul"/>
          <p:cNvPicPr>
            <a:picLocks noChangeAspect="1" noChangeArrowheads="1"/>
          </p:cNvPicPr>
          <p:nvPr/>
        </p:nvPicPr>
        <p:blipFill>
          <a:blip r:embed="rId2" cstate="print"/>
          <a:srcRect/>
          <a:stretch>
            <a:fillRect/>
          </a:stretch>
        </p:blipFill>
        <p:spPr bwMode="auto">
          <a:xfrm>
            <a:off x="2057400" y="1524000"/>
            <a:ext cx="4095750" cy="51054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xotické zvieratá"/>
          <p:cNvPicPr>
            <a:picLocks noChangeAspect="1" noChangeArrowheads="1"/>
          </p:cNvPicPr>
          <p:nvPr/>
        </p:nvPicPr>
        <p:blipFill>
          <a:blip r:embed="rId2" cstate="print"/>
          <a:srcRect/>
          <a:stretch>
            <a:fillRect/>
          </a:stretch>
        </p:blipFill>
        <p:spPr bwMode="auto">
          <a:xfrm>
            <a:off x="609600" y="713448"/>
            <a:ext cx="3352800" cy="5382552"/>
          </a:xfrm>
          <a:prstGeom prst="rect">
            <a:avLst/>
          </a:prstGeom>
          <a:noFill/>
        </p:spPr>
      </p:pic>
      <p:pic>
        <p:nvPicPr>
          <p:cNvPr id="32772" name="Picture 4" descr="exotické zvieratá"/>
          <p:cNvPicPr>
            <a:picLocks noChangeAspect="1" noChangeArrowheads="1"/>
          </p:cNvPicPr>
          <p:nvPr/>
        </p:nvPicPr>
        <p:blipFill>
          <a:blip r:embed="rId2" cstate="print"/>
          <a:srcRect/>
          <a:stretch>
            <a:fillRect/>
          </a:stretch>
        </p:blipFill>
        <p:spPr bwMode="auto">
          <a:xfrm>
            <a:off x="4572000" y="838200"/>
            <a:ext cx="3352800" cy="5257800"/>
          </a:xfrm>
          <a:prstGeom prst="rect">
            <a:avLst/>
          </a:prstGeom>
          <a:noFill/>
        </p:spPr>
      </p:pic>
      <p:sp>
        <p:nvSpPr>
          <p:cNvPr id="4" name="BlokTextu 3"/>
          <p:cNvSpPr txBox="1"/>
          <p:nvPr/>
        </p:nvSpPr>
        <p:spPr>
          <a:xfrm>
            <a:off x="2438400" y="6096000"/>
            <a:ext cx="3886200" cy="830997"/>
          </a:xfrm>
          <a:prstGeom prst="rect">
            <a:avLst/>
          </a:prstGeom>
          <a:noFill/>
        </p:spPr>
        <p:txBody>
          <a:bodyPr wrap="square" rtlCol="0">
            <a:spAutoFit/>
          </a:bodyPr>
          <a:lstStyle/>
          <a:p>
            <a:pPr algn="ctr"/>
            <a:r>
              <a:rPr lang="sk-SK" sz="2400" b="1" dirty="0" smtClean="0"/>
              <a:t>Zahraj si pexeso exotické zvieratá</a:t>
            </a:r>
            <a:endParaRPr lang="sk-SK" sz="2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838200" y="914400"/>
            <a:ext cx="4572000" cy="646331"/>
          </a:xfrm>
          <a:prstGeom prst="rect">
            <a:avLst/>
          </a:prstGeom>
        </p:spPr>
        <p:txBody>
          <a:bodyPr wrap="square">
            <a:spAutoFit/>
          </a:bodyPr>
          <a:lstStyle/>
          <a:p>
            <a:r>
              <a:rPr lang="sk-SK" dirty="0" smtClean="0">
                <a:hlinkClick r:id="rId2"/>
              </a:rPr>
              <a:t>http://files.vrtiska8.webnode.cz/200000573-8239f8334c/Domaci_priprava_PS6.pdf</a:t>
            </a:r>
            <a:endParaRPr lang="sk-SK" dirty="0"/>
          </a:p>
        </p:txBody>
      </p:sp>
      <p:sp>
        <p:nvSpPr>
          <p:cNvPr id="3" name="BlokTextu 2"/>
          <p:cNvSpPr txBox="1"/>
          <p:nvPr/>
        </p:nvSpPr>
        <p:spPr>
          <a:xfrm>
            <a:off x="990600" y="228600"/>
            <a:ext cx="6858000" cy="1046440"/>
          </a:xfrm>
          <a:prstGeom prst="rect">
            <a:avLst/>
          </a:prstGeom>
          <a:noFill/>
        </p:spPr>
        <p:txBody>
          <a:bodyPr wrap="square" rtlCol="0">
            <a:spAutoFit/>
          </a:bodyPr>
          <a:lstStyle/>
          <a:p>
            <a:pPr algn="ctr"/>
            <a:r>
              <a:rPr lang="sk-SK" sz="4400" dirty="0" smtClean="0"/>
              <a:t>Pracovné listy</a:t>
            </a:r>
          </a:p>
          <a:p>
            <a:endParaRPr lang="sk-SK" dirty="0"/>
          </a:p>
        </p:txBody>
      </p:sp>
      <p:sp>
        <p:nvSpPr>
          <p:cNvPr id="4" name="Obdĺžnik 3"/>
          <p:cNvSpPr/>
          <p:nvPr/>
        </p:nvSpPr>
        <p:spPr>
          <a:xfrm>
            <a:off x="838200" y="1676401"/>
            <a:ext cx="6019800" cy="646331"/>
          </a:xfrm>
          <a:prstGeom prst="rect">
            <a:avLst/>
          </a:prstGeom>
        </p:spPr>
        <p:txBody>
          <a:bodyPr wrap="square">
            <a:spAutoFit/>
          </a:bodyPr>
          <a:lstStyle/>
          <a:p>
            <a:r>
              <a:rPr lang="sk-SK" dirty="0" smtClean="0">
                <a:hlinkClick r:id="rId3"/>
              </a:rPr>
              <a:t>http://files.vrtiska8.webnode.cz/200000571-b7ef0b9e4e/Domaci_priprava_PS4.pdf</a:t>
            </a:r>
            <a:endParaRPr lang="sk-SK" dirty="0"/>
          </a:p>
        </p:txBody>
      </p:sp>
      <p:sp>
        <p:nvSpPr>
          <p:cNvPr id="5" name="Obdĺžnik 4"/>
          <p:cNvSpPr/>
          <p:nvPr/>
        </p:nvSpPr>
        <p:spPr>
          <a:xfrm>
            <a:off x="838200" y="2590801"/>
            <a:ext cx="4572000" cy="646331"/>
          </a:xfrm>
          <a:prstGeom prst="rect">
            <a:avLst/>
          </a:prstGeom>
        </p:spPr>
        <p:txBody>
          <a:bodyPr wrap="square">
            <a:spAutoFit/>
          </a:bodyPr>
          <a:lstStyle/>
          <a:p>
            <a:r>
              <a:rPr lang="sk-SK" dirty="0" smtClean="0">
                <a:hlinkClick r:id="rId4"/>
              </a:rPr>
              <a:t>http://files.vrtiska8.webnode.cz/200000572-479ef4995f/Domaci_priprava_PS5.pdf</a:t>
            </a:r>
            <a:endParaRPr lang="sk-SK" dirty="0"/>
          </a:p>
        </p:txBody>
      </p:sp>
      <p:sp>
        <p:nvSpPr>
          <p:cNvPr id="6" name="Obdĺžnik 5"/>
          <p:cNvSpPr/>
          <p:nvPr/>
        </p:nvSpPr>
        <p:spPr>
          <a:xfrm>
            <a:off x="838200" y="3581400"/>
            <a:ext cx="4572000" cy="646331"/>
          </a:xfrm>
          <a:prstGeom prst="rect">
            <a:avLst/>
          </a:prstGeom>
        </p:spPr>
        <p:txBody>
          <a:bodyPr wrap="square">
            <a:spAutoFit/>
          </a:bodyPr>
          <a:lstStyle/>
          <a:p>
            <a:r>
              <a:rPr lang="sk-SK" dirty="0" smtClean="0">
                <a:hlinkClick r:id="rId3"/>
              </a:rPr>
              <a:t>http://files.vrtiska8.webnode.cz/200000571-b7ef0b9e4e/Domaci_priprava_PS4.pdf</a:t>
            </a:r>
            <a:endParaRPr lang="sk-SK"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2514600" y="304800"/>
            <a:ext cx="4724400" cy="1631216"/>
          </a:xfrm>
          <a:prstGeom prst="rect">
            <a:avLst/>
          </a:prstGeom>
          <a:noFill/>
        </p:spPr>
        <p:txBody>
          <a:bodyPr wrap="square" rtlCol="0">
            <a:spAutoFit/>
          </a:bodyPr>
          <a:lstStyle/>
          <a:p>
            <a:pPr algn="ctr"/>
            <a:r>
              <a:rPr lang="sk-SK" sz="3600" b="1" dirty="0" smtClean="0">
                <a:latin typeface="Times New Roman" pitchFamily="18" charset="0"/>
                <a:cs typeface="Times New Roman" pitchFamily="18" charset="0"/>
              </a:rPr>
              <a:t>Neživá príroda</a:t>
            </a:r>
            <a:br>
              <a:rPr lang="sk-SK" sz="3600" b="1" dirty="0" smtClean="0">
                <a:latin typeface="Times New Roman" pitchFamily="18" charset="0"/>
                <a:cs typeface="Times New Roman" pitchFamily="18" charset="0"/>
              </a:rPr>
            </a:br>
            <a:r>
              <a:rPr lang="sk-SK" sz="3600" b="1" dirty="0" smtClean="0">
                <a:latin typeface="Times New Roman" pitchFamily="18" charset="0"/>
                <a:cs typeface="Times New Roman" pitchFamily="18" charset="0"/>
              </a:rPr>
              <a:t>(separácia odpadu)</a:t>
            </a:r>
          </a:p>
          <a:p>
            <a:pPr algn="ctr"/>
            <a:endParaRPr lang="sk-SK" sz="2800" b="1" dirty="0"/>
          </a:p>
        </p:txBody>
      </p:sp>
      <p:pic>
        <p:nvPicPr>
          <p:cNvPr id="39938" name="Picture 2" descr="tiredenie odpadu"/>
          <p:cNvPicPr>
            <a:picLocks noChangeAspect="1" noChangeArrowheads="1"/>
          </p:cNvPicPr>
          <p:nvPr/>
        </p:nvPicPr>
        <p:blipFill>
          <a:blip r:embed="rId2" cstate="print"/>
          <a:srcRect/>
          <a:stretch>
            <a:fillRect/>
          </a:stretch>
        </p:blipFill>
        <p:spPr bwMode="auto">
          <a:xfrm>
            <a:off x="609600" y="1524000"/>
            <a:ext cx="7239000" cy="49244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 "/>
          <p:cNvPicPr>
            <a:picLocks noChangeAspect="1" noChangeArrowheads="1"/>
          </p:cNvPicPr>
          <p:nvPr/>
        </p:nvPicPr>
        <p:blipFill>
          <a:blip r:embed="rId2" cstate="print"/>
          <a:srcRect/>
          <a:stretch>
            <a:fillRect/>
          </a:stretch>
        </p:blipFill>
        <p:spPr bwMode="auto">
          <a:xfrm>
            <a:off x="1600200" y="2057400"/>
            <a:ext cx="5362575" cy="3838576"/>
          </a:xfrm>
          <a:prstGeom prst="rect">
            <a:avLst/>
          </a:prstGeom>
          <a:noFill/>
        </p:spPr>
      </p:pic>
      <p:sp>
        <p:nvSpPr>
          <p:cNvPr id="3" name="BlokTextu 2"/>
          <p:cNvSpPr txBox="1"/>
          <p:nvPr/>
        </p:nvSpPr>
        <p:spPr>
          <a:xfrm>
            <a:off x="1295400" y="609600"/>
            <a:ext cx="5867400" cy="1446550"/>
          </a:xfrm>
          <a:prstGeom prst="rect">
            <a:avLst/>
          </a:prstGeom>
          <a:noFill/>
        </p:spPr>
        <p:txBody>
          <a:bodyPr wrap="square" rtlCol="0">
            <a:spAutoFit/>
          </a:bodyPr>
          <a:lstStyle/>
          <a:p>
            <a:pPr algn="ctr"/>
            <a:r>
              <a:rPr lang="sk-SK" sz="4400" b="1" dirty="0" smtClean="0"/>
              <a:t>Nauč sa básničku Ježka </a:t>
            </a:r>
            <a:r>
              <a:rPr lang="sk-SK" sz="4400" b="1" dirty="0" err="1" smtClean="0"/>
              <a:t>Separka</a:t>
            </a:r>
            <a:endParaRPr lang="sk-SK" sz="4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 "/>
          <p:cNvPicPr>
            <a:picLocks noChangeAspect="1" noChangeArrowheads="1"/>
          </p:cNvPicPr>
          <p:nvPr/>
        </p:nvPicPr>
        <p:blipFill>
          <a:blip r:embed="rId2" cstate="print"/>
          <a:srcRect t="10527" b="5263"/>
          <a:stretch>
            <a:fillRect/>
          </a:stretch>
        </p:blipFill>
        <p:spPr bwMode="auto">
          <a:xfrm>
            <a:off x="533400" y="685800"/>
            <a:ext cx="8077200" cy="5791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Dieťa</a:t>
            </a:r>
            <a:endParaRPr lang="sk-SK" dirty="0"/>
          </a:p>
        </p:txBody>
      </p:sp>
      <p:sp>
        <p:nvSpPr>
          <p:cNvPr id="3" name="Zástupný symbol obsahu 2"/>
          <p:cNvSpPr>
            <a:spLocks noGrp="1"/>
          </p:cNvSpPr>
          <p:nvPr>
            <p:ph idx="1"/>
          </p:nvPr>
        </p:nvSpPr>
        <p:spPr/>
        <p:txBody>
          <a:bodyPr>
            <a:normAutofit fontScale="92500"/>
          </a:bodyPr>
          <a:lstStyle/>
          <a:p>
            <a:r>
              <a:rPr lang="sk-SK" sz="2000" dirty="0" smtClean="0"/>
              <a:t>Rozvíjanie  kultúrnej gramotnosti dieťaťa</a:t>
            </a:r>
          </a:p>
          <a:p>
            <a:r>
              <a:rPr lang="sk-SK" sz="2000" dirty="0" smtClean="0"/>
              <a:t>Pozorovanie, pomenovanie </a:t>
            </a:r>
            <a:r>
              <a:rPr lang="sk-SK" sz="2000" dirty="0" smtClean="0"/>
              <a:t>a </a:t>
            </a:r>
            <a:r>
              <a:rPr lang="sk-SK" sz="2000" dirty="0" smtClean="0"/>
              <a:t>slovný opis niektorých zvierat v ZOO</a:t>
            </a:r>
          </a:p>
          <a:p>
            <a:r>
              <a:rPr lang="pl-PL" sz="2000" dirty="0" smtClean="0"/>
              <a:t>Riešenie labyrintu</a:t>
            </a:r>
          </a:p>
          <a:p>
            <a:r>
              <a:rPr lang="pl-PL" sz="2000" dirty="0" smtClean="0"/>
              <a:t>Skladanie zvierat zo skladačiek</a:t>
            </a:r>
          </a:p>
          <a:p>
            <a:r>
              <a:rPr lang="sk-SK" sz="2000" dirty="0" smtClean="0"/>
              <a:t>Vystrihovanie </a:t>
            </a:r>
            <a:r>
              <a:rPr lang="sk-SK" sz="2000" dirty="0" smtClean="0"/>
              <a:t>z toaletnej rolky Slona podľa návodu</a:t>
            </a:r>
            <a:r>
              <a:rPr lang="sk-SK" sz="2000" dirty="0" smtClean="0"/>
              <a:t>.</a:t>
            </a:r>
            <a:r>
              <a:rPr lang="sk-SK" sz="2000" dirty="0" smtClean="0"/>
              <a:t> Vymaľovať ho vodovými farbami</a:t>
            </a:r>
            <a:endParaRPr lang="sk-SK" sz="2000" dirty="0" smtClean="0"/>
          </a:p>
          <a:p>
            <a:r>
              <a:rPr lang="sk-SK" sz="2000" dirty="0" smtClean="0"/>
              <a:t>Poznáva spôsoby života exotických zvierat</a:t>
            </a:r>
          </a:p>
          <a:p>
            <a:r>
              <a:rPr lang="sk-SK" sz="2000" dirty="0" smtClean="0"/>
              <a:t>Zaspieva pesničku Naša Zem je guľatá, Keď si šťastný,  Otec Abrahám, Keď si kamarát, Sestry Veselé, </a:t>
            </a:r>
          </a:p>
          <a:p>
            <a:r>
              <a:rPr lang="sk-SK" sz="2000" dirty="0" smtClean="0"/>
              <a:t>Triediť správne odpad do farebných kontajnerov (</a:t>
            </a:r>
            <a:r>
              <a:rPr lang="sk-SK" sz="2000" dirty="0" err="1" smtClean="0"/>
              <a:t>žlty</a:t>
            </a:r>
            <a:r>
              <a:rPr lang="sk-SK" sz="2000" dirty="0" smtClean="0"/>
              <a:t>, červený, zelený, modrý)</a:t>
            </a:r>
          </a:p>
          <a:p>
            <a:r>
              <a:rPr lang="sk-SK" sz="2000" dirty="0" smtClean="0"/>
              <a:t>Naučiť sa básničku Ježka </a:t>
            </a:r>
            <a:r>
              <a:rPr lang="sk-SK" sz="2000" dirty="0" err="1" smtClean="0"/>
              <a:t>Separka</a:t>
            </a:r>
            <a:endParaRPr lang="sk-SK" sz="2000" dirty="0" smtClean="0"/>
          </a:p>
          <a:p>
            <a:r>
              <a:rPr lang="sk-SK" sz="2000" dirty="0" err="1" smtClean="0"/>
              <a:t>Grafomotorické</a:t>
            </a:r>
            <a:r>
              <a:rPr lang="sk-SK" sz="2000" dirty="0" smtClean="0"/>
              <a:t> cvičenia a tvorenie z papiera</a:t>
            </a:r>
          </a:p>
          <a:p>
            <a:r>
              <a:rPr lang="sk-SK" sz="2100" dirty="0" smtClean="0"/>
              <a:t>Poznávanie živej a neživej prírody – napr. pokusy s vodou, s olejom</a:t>
            </a:r>
          </a:p>
          <a:p>
            <a:endParaRPr lang="sk-SK" dirty="0" smtClean="0"/>
          </a:p>
          <a:p>
            <a:pPr>
              <a:buNone/>
            </a:pPr>
            <a:endParaRPr lang="sk-SK"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en Země, třídění odpadu, barevné kontejnery - pracovní list"/>
          <p:cNvPicPr>
            <a:picLocks noChangeAspect="1" noChangeArrowheads="1"/>
          </p:cNvPicPr>
          <p:nvPr/>
        </p:nvPicPr>
        <p:blipFill>
          <a:blip r:embed="rId2" cstate="print"/>
          <a:srcRect t="4545" b="7576"/>
          <a:stretch>
            <a:fillRect/>
          </a:stretch>
        </p:blipFill>
        <p:spPr bwMode="auto">
          <a:xfrm>
            <a:off x="457200" y="762000"/>
            <a:ext cx="5029200" cy="5257800"/>
          </a:xfrm>
          <a:prstGeom prst="rect">
            <a:avLst/>
          </a:prstGeom>
          <a:noFill/>
        </p:spPr>
      </p:pic>
      <p:sp>
        <p:nvSpPr>
          <p:cNvPr id="3" name="BlokTextu 2"/>
          <p:cNvSpPr txBox="1"/>
          <p:nvPr/>
        </p:nvSpPr>
        <p:spPr>
          <a:xfrm>
            <a:off x="5562600" y="990600"/>
            <a:ext cx="2819400" cy="1477328"/>
          </a:xfrm>
          <a:prstGeom prst="rect">
            <a:avLst/>
          </a:prstGeom>
          <a:noFill/>
        </p:spPr>
        <p:txBody>
          <a:bodyPr wrap="square" rtlCol="0">
            <a:spAutoFit/>
          </a:bodyPr>
          <a:lstStyle/>
          <a:p>
            <a:r>
              <a:rPr lang="sk-SK" dirty="0" smtClean="0"/>
              <a:t>Vieš kam patrí aký odpad? Vezmi si ceruzku a spoj jednotlivé kontajnery s predmetmi, ktoré do nich patria.</a:t>
            </a:r>
            <a:endParaRPr lang="sk-SK"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Čo sa našej Zemi páči?</a:t>
            </a:r>
            <a:endParaRPr lang="sk-SK" dirty="0"/>
          </a:p>
        </p:txBody>
      </p:sp>
      <p:pic>
        <p:nvPicPr>
          <p:cNvPr id="44034" name="Picture 2" descr="Earth Day"/>
          <p:cNvPicPr>
            <a:picLocks noChangeAspect="1" noChangeArrowheads="1"/>
          </p:cNvPicPr>
          <p:nvPr/>
        </p:nvPicPr>
        <p:blipFill>
          <a:blip r:embed="rId2" cstate="print"/>
          <a:srcRect/>
          <a:stretch>
            <a:fillRect/>
          </a:stretch>
        </p:blipFill>
        <p:spPr bwMode="auto">
          <a:xfrm>
            <a:off x="2362200" y="1524000"/>
            <a:ext cx="3619500" cy="5031362"/>
          </a:xfrm>
          <a:prstGeom prst="rect">
            <a:avLst/>
          </a:prstGeom>
          <a:noFill/>
        </p:spPr>
      </p:pic>
      <p:sp>
        <p:nvSpPr>
          <p:cNvPr id="4" name="BlokTextu 3"/>
          <p:cNvSpPr txBox="1"/>
          <p:nvPr/>
        </p:nvSpPr>
        <p:spPr>
          <a:xfrm>
            <a:off x="6629400" y="2209800"/>
            <a:ext cx="1447800" cy="1477328"/>
          </a:xfrm>
          <a:prstGeom prst="rect">
            <a:avLst/>
          </a:prstGeom>
          <a:noFill/>
        </p:spPr>
        <p:txBody>
          <a:bodyPr wrap="square" rtlCol="0">
            <a:spAutoFit/>
          </a:bodyPr>
          <a:lstStyle/>
          <a:p>
            <a:r>
              <a:rPr lang="sk-SK" dirty="0" smtClean="0"/>
              <a:t>Vyber z obrázkov čo je správne a čo je nesprávne?  </a:t>
            </a:r>
            <a:endParaRPr lang="sk-SK"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This week was jam packed with Earth Day themed fun We learned about recycling, planting trees, and of course, the planet Earth! **This post contains affiliate links for your convenience. View our full disclosure policy here.** Here were our plans for our Earth Day theme: And here are the details of each activity: Our favorite books …"/>
          <p:cNvPicPr>
            <a:picLocks noChangeAspect="1" noChangeArrowheads="1"/>
          </p:cNvPicPr>
          <p:nvPr/>
        </p:nvPicPr>
        <p:blipFill>
          <a:blip r:embed="rId2" cstate="print"/>
          <a:srcRect r="2439" b="23750"/>
          <a:stretch>
            <a:fillRect/>
          </a:stretch>
        </p:blipFill>
        <p:spPr bwMode="auto">
          <a:xfrm>
            <a:off x="914400" y="533400"/>
            <a:ext cx="3429000" cy="4648200"/>
          </a:xfrm>
          <a:prstGeom prst="rect">
            <a:avLst/>
          </a:prstGeom>
          <a:noFill/>
        </p:spPr>
      </p:pic>
      <p:sp>
        <p:nvSpPr>
          <p:cNvPr id="3" name="BlokTextu 2"/>
          <p:cNvSpPr txBox="1"/>
          <p:nvPr/>
        </p:nvSpPr>
        <p:spPr>
          <a:xfrm>
            <a:off x="5410200" y="1066800"/>
            <a:ext cx="2590800" cy="400110"/>
          </a:xfrm>
          <a:prstGeom prst="rect">
            <a:avLst/>
          </a:prstGeom>
          <a:noFill/>
        </p:spPr>
        <p:txBody>
          <a:bodyPr wrap="square" rtlCol="0">
            <a:spAutoFit/>
          </a:bodyPr>
          <a:lstStyle/>
          <a:p>
            <a:r>
              <a:rPr lang="sk-SK" sz="2000" dirty="0" smtClean="0"/>
              <a:t>Aktivita s plastelínou</a:t>
            </a:r>
            <a:endParaRPr lang="sk-SK" sz="2000" dirty="0"/>
          </a:p>
        </p:txBody>
      </p:sp>
      <p:pic>
        <p:nvPicPr>
          <p:cNvPr id="45060" name="Picture 4" descr="Students can paste Picture Communication Symbols of picking up garbage, walking, turning off lights etc."/>
          <p:cNvPicPr>
            <a:picLocks noChangeAspect="1" noChangeArrowheads="1"/>
          </p:cNvPicPr>
          <p:nvPr/>
        </p:nvPicPr>
        <p:blipFill>
          <a:blip r:embed="rId3" cstate="print"/>
          <a:srcRect t="16000"/>
          <a:stretch>
            <a:fillRect/>
          </a:stretch>
        </p:blipFill>
        <p:spPr bwMode="auto">
          <a:xfrm>
            <a:off x="4876800" y="1676400"/>
            <a:ext cx="3962400" cy="4419600"/>
          </a:xfrm>
          <a:prstGeom prst="rect">
            <a:avLst/>
          </a:prstGeom>
          <a:noFill/>
        </p:spPr>
      </p:pic>
      <p:sp>
        <p:nvSpPr>
          <p:cNvPr id="5" name="Obdĺžnik 4"/>
          <p:cNvSpPr/>
          <p:nvPr/>
        </p:nvSpPr>
        <p:spPr>
          <a:xfrm rot="10800000" flipV="1">
            <a:off x="2286000" y="5781331"/>
            <a:ext cx="4572000" cy="646331"/>
          </a:xfrm>
          <a:prstGeom prst="rect">
            <a:avLst/>
          </a:prstGeom>
        </p:spPr>
        <p:txBody>
          <a:bodyPr wrap="square">
            <a:spAutoFit/>
          </a:bodyPr>
          <a:lstStyle/>
          <a:p>
            <a:r>
              <a:rPr lang="sk-SK" dirty="0" smtClean="0">
                <a:hlinkClick r:id="rId4"/>
              </a:rPr>
              <a:t>https://sk.pinterest.com/pin/165225880055703796/</a:t>
            </a:r>
            <a:endParaRPr lang="sk-SK"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raft Ideas for Earth Day"/>
          <p:cNvPicPr>
            <a:picLocks noChangeAspect="1" noChangeArrowheads="1"/>
          </p:cNvPicPr>
          <p:nvPr/>
        </p:nvPicPr>
        <p:blipFill>
          <a:blip r:embed="rId2" cstate="print"/>
          <a:srcRect/>
          <a:stretch>
            <a:fillRect/>
          </a:stretch>
        </p:blipFill>
        <p:spPr bwMode="auto">
          <a:xfrm>
            <a:off x="533400" y="152400"/>
            <a:ext cx="3444834" cy="4495800"/>
          </a:xfrm>
          <a:prstGeom prst="rect">
            <a:avLst/>
          </a:prstGeom>
          <a:noFill/>
        </p:spPr>
      </p:pic>
      <p:pic>
        <p:nvPicPr>
          <p:cNvPr id="46084" name="Picture 4" descr="Meio ambiente"/>
          <p:cNvPicPr>
            <a:picLocks noChangeAspect="1" noChangeArrowheads="1"/>
          </p:cNvPicPr>
          <p:nvPr/>
        </p:nvPicPr>
        <p:blipFill>
          <a:blip r:embed="rId3" cstate="print"/>
          <a:srcRect/>
          <a:stretch>
            <a:fillRect/>
          </a:stretch>
        </p:blipFill>
        <p:spPr bwMode="auto">
          <a:xfrm rot="16200000">
            <a:off x="4945094" y="7906"/>
            <a:ext cx="3355273" cy="4253861"/>
          </a:xfrm>
          <a:prstGeom prst="rect">
            <a:avLst/>
          </a:prstGeom>
          <a:noFill/>
        </p:spPr>
      </p:pic>
      <p:pic>
        <p:nvPicPr>
          <p:cNvPr id="46086" name="Picture 6" descr="Earth Day Paper Crown"/>
          <p:cNvPicPr>
            <a:picLocks noChangeAspect="1" noChangeArrowheads="1"/>
          </p:cNvPicPr>
          <p:nvPr/>
        </p:nvPicPr>
        <p:blipFill>
          <a:blip r:embed="rId4" cstate="print"/>
          <a:srcRect/>
          <a:stretch>
            <a:fillRect/>
          </a:stretch>
        </p:blipFill>
        <p:spPr bwMode="auto">
          <a:xfrm>
            <a:off x="5486400" y="4114799"/>
            <a:ext cx="1489074" cy="2497355"/>
          </a:xfrm>
          <a:prstGeom prst="rect">
            <a:avLst/>
          </a:prstGeom>
          <a:noFill/>
        </p:spPr>
      </p:pic>
      <p:sp>
        <p:nvSpPr>
          <p:cNvPr id="5" name="Obdĺžnik 4"/>
          <p:cNvSpPr/>
          <p:nvPr/>
        </p:nvSpPr>
        <p:spPr>
          <a:xfrm>
            <a:off x="685800" y="5709522"/>
            <a:ext cx="4191000" cy="646331"/>
          </a:xfrm>
          <a:prstGeom prst="rect">
            <a:avLst/>
          </a:prstGeom>
        </p:spPr>
        <p:txBody>
          <a:bodyPr wrap="square">
            <a:spAutoFit/>
          </a:bodyPr>
          <a:lstStyle/>
          <a:p>
            <a:r>
              <a:rPr lang="sk-SK" dirty="0" smtClean="0">
                <a:hlinkClick r:id="rId5"/>
              </a:rPr>
              <a:t>https://sk.pinterest.com/pin/611574824378233337/</a:t>
            </a:r>
            <a:endParaRPr lang="sk-SK"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914400" y="1524000"/>
            <a:ext cx="3055645" cy="369332"/>
          </a:xfrm>
          <a:prstGeom prst="rect">
            <a:avLst/>
          </a:prstGeom>
        </p:spPr>
        <p:txBody>
          <a:bodyPr wrap="none">
            <a:spAutoFit/>
          </a:bodyPr>
          <a:lstStyle/>
          <a:p>
            <a:r>
              <a:rPr lang="sk-SK" dirty="0" smtClean="0"/>
              <a:t>https://youtu.be/ZlTEL9mEOio</a:t>
            </a:r>
            <a:endParaRPr lang="sk-SK" dirty="0"/>
          </a:p>
        </p:txBody>
      </p:sp>
      <p:sp>
        <p:nvSpPr>
          <p:cNvPr id="4" name="BlokTextu 3"/>
          <p:cNvSpPr txBox="1"/>
          <p:nvPr/>
        </p:nvSpPr>
        <p:spPr>
          <a:xfrm>
            <a:off x="2514600" y="609600"/>
            <a:ext cx="3200400" cy="769441"/>
          </a:xfrm>
          <a:prstGeom prst="rect">
            <a:avLst/>
          </a:prstGeom>
          <a:noFill/>
        </p:spPr>
        <p:txBody>
          <a:bodyPr wrap="square" rtlCol="0">
            <a:spAutoFit/>
          </a:bodyPr>
          <a:lstStyle/>
          <a:p>
            <a:pPr algn="ctr"/>
            <a:r>
              <a:rPr lang="sk-SK" sz="4400" b="1" dirty="0" err="1" smtClean="0"/>
              <a:t>Recyklónia</a:t>
            </a:r>
            <a:endParaRPr lang="sk-SK" sz="4400" b="1" dirty="0"/>
          </a:p>
        </p:txBody>
      </p:sp>
      <p:pic>
        <p:nvPicPr>
          <p:cNvPr id="47106" name="Picture 2" descr="Triedenie hrou – pre deti – Triedime"/>
          <p:cNvPicPr>
            <a:picLocks noChangeAspect="1" noChangeArrowheads="1"/>
          </p:cNvPicPr>
          <p:nvPr/>
        </p:nvPicPr>
        <p:blipFill>
          <a:blip r:embed="rId2" cstate="print"/>
          <a:srcRect/>
          <a:stretch>
            <a:fillRect/>
          </a:stretch>
        </p:blipFill>
        <p:spPr bwMode="auto">
          <a:xfrm>
            <a:off x="1295400" y="2438400"/>
            <a:ext cx="6324600" cy="4038600"/>
          </a:xfrm>
          <a:prstGeom prst="rect">
            <a:avLst/>
          </a:prstGeom>
          <a:noFill/>
        </p:spPr>
      </p:pic>
      <p:sp>
        <p:nvSpPr>
          <p:cNvPr id="6" name="BlokTextu 5"/>
          <p:cNvSpPr txBox="1"/>
          <p:nvPr/>
        </p:nvSpPr>
        <p:spPr>
          <a:xfrm>
            <a:off x="5410200" y="1371600"/>
            <a:ext cx="2971800" cy="646331"/>
          </a:xfrm>
          <a:prstGeom prst="rect">
            <a:avLst/>
          </a:prstGeom>
          <a:noFill/>
        </p:spPr>
        <p:txBody>
          <a:bodyPr wrap="square" rtlCol="0">
            <a:spAutoFit/>
          </a:bodyPr>
          <a:lstStyle/>
          <a:p>
            <a:r>
              <a:rPr lang="sk-SK" dirty="0" smtClean="0"/>
              <a:t>Rozprávka o triedení odpadu a recyklovaní </a:t>
            </a:r>
            <a:endParaRPr lang="sk-SK"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separácia"/>
          <p:cNvPicPr>
            <a:picLocks noChangeAspect="1" noChangeArrowheads="1"/>
          </p:cNvPicPr>
          <p:nvPr/>
        </p:nvPicPr>
        <p:blipFill>
          <a:blip r:embed="rId2" cstate="print"/>
          <a:srcRect t="15000" r="741" b="15000"/>
          <a:stretch>
            <a:fillRect/>
          </a:stretch>
        </p:blipFill>
        <p:spPr bwMode="auto">
          <a:xfrm>
            <a:off x="838200" y="609600"/>
            <a:ext cx="5105400" cy="6019800"/>
          </a:xfrm>
          <a:prstGeom prst="rect">
            <a:avLst/>
          </a:prstGeom>
          <a:noFill/>
        </p:spPr>
      </p:pic>
      <p:sp>
        <p:nvSpPr>
          <p:cNvPr id="3" name="BlokTextu 2"/>
          <p:cNvSpPr txBox="1"/>
          <p:nvPr/>
        </p:nvSpPr>
        <p:spPr>
          <a:xfrm>
            <a:off x="6629400" y="1371600"/>
            <a:ext cx="2057400" cy="1569660"/>
          </a:xfrm>
          <a:prstGeom prst="rect">
            <a:avLst/>
          </a:prstGeom>
          <a:noFill/>
        </p:spPr>
        <p:txBody>
          <a:bodyPr wrap="square" rtlCol="0">
            <a:spAutoFit/>
          </a:bodyPr>
          <a:lstStyle/>
          <a:p>
            <a:r>
              <a:rPr lang="sk-SK" sz="2400" b="1" dirty="0" smtClean="0"/>
              <a:t>Zaspievaj si pesníčku na melódiu Prší, prší..</a:t>
            </a:r>
            <a:endParaRPr lang="sk-SK"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457201"/>
            <a:ext cx="7772400" cy="914399"/>
          </a:xfrm>
        </p:spPr>
        <p:txBody>
          <a:bodyPr/>
          <a:lstStyle/>
          <a:p>
            <a:r>
              <a:rPr lang="sk-SK" dirty="0" smtClean="0"/>
              <a:t>Hurá na prázdniny</a:t>
            </a:r>
            <a:endParaRPr lang="sk-SK" dirty="0"/>
          </a:p>
        </p:txBody>
      </p:sp>
      <p:pic>
        <p:nvPicPr>
          <p:cNvPr id="49154" name="Picture 2" descr="Spoločenská hra pre malé deti"/>
          <p:cNvPicPr>
            <a:picLocks noChangeAspect="1" noChangeArrowheads="1"/>
          </p:cNvPicPr>
          <p:nvPr/>
        </p:nvPicPr>
        <p:blipFill>
          <a:blip r:embed="rId2" cstate="print"/>
          <a:srcRect/>
          <a:stretch>
            <a:fillRect/>
          </a:stretch>
        </p:blipFill>
        <p:spPr bwMode="auto">
          <a:xfrm>
            <a:off x="1219200" y="1219200"/>
            <a:ext cx="4114800" cy="5638800"/>
          </a:xfrm>
          <a:prstGeom prst="rect">
            <a:avLst/>
          </a:prstGeom>
          <a:noFill/>
        </p:spPr>
      </p:pic>
      <p:sp>
        <p:nvSpPr>
          <p:cNvPr id="5" name="Obdĺžnik 4"/>
          <p:cNvSpPr/>
          <p:nvPr/>
        </p:nvSpPr>
        <p:spPr>
          <a:xfrm>
            <a:off x="5715000" y="2057400"/>
            <a:ext cx="2895600" cy="923330"/>
          </a:xfrm>
          <a:prstGeom prst="rect">
            <a:avLst/>
          </a:prstGeom>
        </p:spPr>
        <p:txBody>
          <a:bodyPr wrap="square">
            <a:spAutoFit/>
          </a:bodyPr>
          <a:lstStyle/>
          <a:p>
            <a:r>
              <a:rPr lang="sk-SK" dirty="0" smtClean="0">
                <a:hlinkClick r:id="rId3"/>
              </a:rPr>
              <a:t>https://nasedeticky.sk/tvorime-s-detmi/hry/4506/hra-deti-povedz-4-veci/</a:t>
            </a:r>
            <a:endParaRPr lang="sk-SK"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4343400" y="457200"/>
            <a:ext cx="4572000" cy="646331"/>
          </a:xfrm>
          <a:prstGeom prst="rect">
            <a:avLst/>
          </a:prstGeom>
        </p:spPr>
        <p:txBody>
          <a:bodyPr>
            <a:spAutoFit/>
          </a:bodyPr>
          <a:lstStyle/>
          <a:p>
            <a:r>
              <a:rPr lang="sk-SK" dirty="0" smtClean="0">
                <a:hlinkClick r:id="rId2"/>
              </a:rPr>
              <a:t>https://nasedeticky.sk/wp-content/uploads/2020/04/hra-kocka-kvety.pdf</a:t>
            </a:r>
            <a:endParaRPr lang="sk-SK" dirty="0"/>
          </a:p>
        </p:txBody>
      </p:sp>
      <p:sp>
        <p:nvSpPr>
          <p:cNvPr id="8" name="BlokTextu 7"/>
          <p:cNvSpPr txBox="1"/>
          <p:nvPr/>
        </p:nvSpPr>
        <p:spPr>
          <a:xfrm>
            <a:off x="838200" y="914400"/>
            <a:ext cx="6172200" cy="1477328"/>
          </a:xfrm>
          <a:prstGeom prst="rect">
            <a:avLst/>
          </a:prstGeom>
          <a:noFill/>
        </p:spPr>
        <p:txBody>
          <a:bodyPr wrap="square" rtlCol="0">
            <a:spAutoFit/>
          </a:bodyPr>
          <a:lstStyle/>
          <a:p>
            <a:r>
              <a:rPr lang="sk-SK" b="1" dirty="0" smtClean="0"/>
              <a:t>Ku hre budete potrebovať:</a:t>
            </a:r>
            <a:endParaRPr lang="sk-SK" dirty="0" smtClean="0"/>
          </a:p>
          <a:p>
            <a:r>
              <a:rPr lang="sk-SK" dirty="0" smtClean="0"/>
              <a:t>zalaminovaný hrací plán </a:t>
            </a:r>
            <a:r>
              <a:rPr lang="sk-SK" u="sng" dirty="0" smtClean="0">
                <a:hlinkClick r:id="rId2"/>
              </a:rPr>
              <a:t>(vytlačiť si ho môžete tu)</a:t>
            </a:r>
            <a:r>
              <a:rPr lang="sk-SK" dirty="0" smtClean="0"/>
              <a:t>,</a:t>
            </a:r>
          </a:p>
          <a:p>
            <a:r>
              <a:rPr lang="sk-SK" dirty="0" smtClean="0"/>
              <a:t>hraciu kocku,</a:t>
            </a:r>
          </a:p>
          <a:p>
            <a:r>
              <a:rPr lang="sk-SK" dirty="0" err="1" smtClean="0"/>
              <a:t>guličky</a:t>
            </a:r>
            <a:r>
              <a:rPr lang="sk-SK" dirty="0" smtClean="0"/>
              <a:t> z plastelíny alebo čokoľvek iné, s čím si môžete označovať hracie políčka.</a:t>
            </a:r>
            <a:endParaRPr lang="sk-SK" dirty="0"/>
          </a:p>
        </p:txBody>
      </p:sp>
      <p:sp>
        <p:nvSpPr>
          <p:cNvPr id="9" name="BlokTextu 8"/>
          <p:cNvSpPr txBox="1"/>
          <p:nvPr/>
        </p:nvSpPr>
        <p:spPr>
          <a:xfrm>
            <a:off x="838200" y="2743200"/>
            <a:ext cx="5867400" cy="3693319"/>
          </a:xfrm>
          <a:prstGeom prst="rect">
            <a:avLst/>
          </a:prstGeom>
          <a:noFill/>
        </p:spPr>
        <p:txBody>
          <a:bodyPr wrap="square" rtlCol="0">
            <a:spAutoFit/>
          </a:bodyPr>
          <a:lstStyle/>
          <a:p>
            <a:r>
              <a:rPr lang="sk-SK" b="1" dirty="0" smtClean="0"/>
              <a:t>Pravidlá hry:</a:t>
            </a:r>
            <a:endParaRPr lang="sk-SK" dirty="0" smtClean="0"/>
          </a:p>
          <a:p>
            <a:r>
              <a:rPr lang="sk-SK" dirty="0" smtClean="0"/>
              <a:t>Hra </a:t>
            </a:r>
            <a:r>
              <a:rPr lang="sk-SK" dirty="0" smtClean="0"/>
              <a:t>je určená pre dvoch hráčov.</a:t>
            </a:r>
          </a:p>
          <a:p>
            <a:r>
              <a:rPr lang="sk-SK" dirty="0" smtClean="0"/>
              <a:t>Každý hráč si vyberie svoju hraciu stranu (hráč 1, hráč 2) na hracom pláne.</a:t>
            </a:r>
          </a:p>
          <a:p>
            <a:r>
              <a:rPr lang="sk-SK" dirty="0" smtClean="0"/>
              <a:t>Hru začína mladší hráč alebo hráč, ktorý hodí väčšie číslo na kocke (podľa vzájomnej dohody).</a:t>
            </a:r>
          </a:p>
          <a:p>
            <a:r>
              <a:rPr lang="sk-SK" dirty="0" smtClean="0"/>
              <a:t>Prvý hráč hodí kockou, spočíta bodky na kocke a označí plastelínou kvetinku s príslušným počtom bodiek.</a:t>
            </a:r>
          </a:p>
          <a:p>
            <a:r>
              <a:rPr lang="sk-SK" dirty="0" smtClean="0"/>
              <a:t>Rovnako pokračuje druhý hráč.</a:t>
            </a:r>
          </a:p>
          <a:p>
            <a:r>
              <a:rPr lang="sk-SK" dirty="0" smtClean="0"/>
              <a:t>Pokiaľ hráč hodí číslo a nemá už žiadny voľný kvietok na označenie, neoznačí nič a pokračuje ďalší hráč.</a:t>
            </a:r>
          </a:p>
          <a:p>
            <a:r>
              <a:rPr lang="sk-SK" dirty="0" smtClean="0"/>
              <a:t>Vyhráva ten hráč, ktorý má prvý označené všetky kvietky na svojom hracom pláne.</a:t>
            </a:r>
            <a:endParaRPr lang="sk-SK"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Nájdi rovnaké polovice</a:t>
            </a:r>
            <a:endParaRPr lang="sk-SK" dirty="0"/>
          </a:p>
        </p:txBody>
      </p:sp>
      <p:pic>
        <p:nvPicPr>
          <p:cNvPr id="51202" name="Picture 2" descr="70 Atividades de Recortar e Colar para Imprimir - Educação Infantil e Maternal - Online Cursos Gratuitos"/>
          <p:cNvPicPr>
            <a:picLocks noChangeAspect="1" noChangeArrowheads="1"/>
          </p:cNvPicPr>
          <p:nvPr/>
        </p:nvPicPr>
        <p:blipFill>
          <a:blip r:embed="rId2" cstate="print"/>
          <a:srcRect/>
          <a:stretch>
            <a:fillRect/>
          </a:stretch>
        </p:blipFill>
        <p:spPr bwMode="auto">
          <a:xfrm rot="5400000">
            <a:off x="2286000" y="1371599"/>
            <a:ext cx="3286124" cy="616267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Numerele 1-10 - etapele procesului de invatare la prescolari si fise de lucru potrivite"/>
          <p:cNvPicPr>
            <a:picLocks noChangeAspect="1" noChangeArrowheads="1"/>
          </p:cNvPicPr>
          <p:nvPr/>
        </p:nvPicPr>
        <p:blipFill>
          <a:blip r:embed="rId2" cstate="print"/>
          <a:srcRect/>
          <a:stretch>
            <a:fillRect/>
          </a:stretch>
        </p:blipFill>
        <p:spPr bwMode="auto">
          <a:xfrm>
            <a:off x="609600" y="9524"/>
            <a:ext cx="5305425" cy="6848476"/>
          </a:xfrm>
          <a:prstGeom prst="rect">
            <a:avLst/>
          </a:prstGeom>
          <a:noFill/>
        </p:spPr>
      </p:pic>
      <p:sp>
        <p:nvSpPr>
          <p:cNvPr id="4" name="BlokTextu 3"/>
          <p:cNvSpPr txBox="1"/>
          <p:nvPr/>
        </p:nvSpPr>
        <p:spPr>
          <a:xfrm>
            <a:off x="6553200" y="1447800"/>
            <a:ext cx="1524000" cy="1200329"/>
          </a:xfrm>
          <a:prstGeom prst="rect">
            <a:avLst/>
          </a:prstGeom>
          <a:noFill/>
        </p:spPr>
        <p:txBody>
          <a:bodyPr wrap="square" rtlCol="0">
            <a:spAutoFit/>
          </a:bodyPr>
          <a:lstStyle/>
          <a:p>
            <a:r>
              <a:rPr lang="sk-SK" dirty="0" smtClean="0"/>
              <a:t>Vyfarbi podľa čísla a priradenej farby </a:t>
            </a:r>
            <a:endParaRPr lang="sk-SK"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Všetky deti sveta</a:t>
            </a:r>
            <a:endParaRPr lang="sk-SK" dirty="0"/>
          </a:p>
        </p:txBody>
      </p:sp>
      <p:sp>
        <p:nvSpPr>
          <p:cNvPr id="3" name="Zástupný symbol obsahu 2"/>
          <p:cNvSpPr>
            <a:spLocks noGrp="1"/>
          </p:cNvSpPr>
          <p:nvPr>
            <p:ph idx="1"/>
          </p:nvPr>
        </p:nvSpPr>
        <p:spPr>
          <a:xfrm>
            <a:off x="457200" y="3276600"/>
            <a:ext cx="8229600" cy="2849563"/>
          </a:xfrm>
        </p:spPr>
        <p:txBody>
          <a:bodyPr>
            <a:normAutofit/>
          </a:bodyPr>
          <a:lstStyle/>
          <a:p>
            <a:r>
              <a:rPr lang="sk-SK" sz="2000" dirty="0" smtClean="0"/>
              <a:t>Už od </a:t>
            </a:r>
            <a:r>
              <a:rPr lang="sk-SK" sz="2000" dirty="0" smtClean="0"/>
              <a:t>predškolského veku je dôležité rozvíjať </a:t>
            </a:r>
            <a:r>
              <a:rPr lang="sk-SK" sz="2000" dirty="0" smtClean="0"/>
              <a:t/>
            </a:r>
            <a:br>
              <a:rPr lang="sk-SK" sz="2000" dirty="0" smtClean="0"/>
            </a:br>
            <a:r>
              <a:rPr lang="sk-SK" sz="2000" dirty="0" smtClean="0"/>
              <a:t>u </a:t>
            </a:r>
            <a:r>
              <a:rPr lang="sk-SK" sz="2000" dirty="0" smtClean="0"/>
              <a:t>detí schopnosti vedieť sa pohybovať v </a:t>
            </a:r>
            <a:r>
              <a:rPr lang="sk-SK" sz="2000" dirty="0" smtClean="0"/>
              <a:t/>
            </a:r>
            <a:br>
              <a:rPr lang="sk-SK" sz="2000" dirty="0" smtClean="0"/>
            </a:br>
            <a:r>
              <a:rPr lang="sk-SK" sz="2000" dirty="0" smtClean="0"/>
              <a:t>sociokultúrne </a:t>
            </a:r>
            <a:r>
              <a:rPr lang="sk-SK" sz="2000" dirty="0" smtClean="0"/>
              <a:t>rôznorodom prostredí a od </a:t>
            </a:r>
            <a:r>
              <a:rPr lang="sk-SK" sz="2000" dirty="0" smtClean="0"/>
              <a:t>útleho</a:t>
            </a:r>
            <a:br>
              <a:rPr lang="sk-SK" sz="2000" dirty="0" smtClean="0"/>
            </a:br>
            <a:r>
              <a:rPr lang="sk-SK" sz="2000" dirty="0" smtClean="0"/>
              <a:t>veku </a:t>
            </a:r>
            <a:r>
              <a:rPr lang="sk-SK" sz="2000" dirty="0" smtClean="0"/>
              <a:t>ich pripravovať na stretnutia </a:t>
            </a:r>
            <a:r>
              <a:rPr lang="sk-SK" sz="2000" dirty="0" smtClean="0"/>
              <a:t/>
            </a:r>
            <a:br>
              <a:rPr lang="sk-SK" sz="2000" dirty="0" smtClean="0"/>
            </a:br>
            <a:r>
              <a:rPr lang="sk-SK" sz="2000" dirty="0" smtClean="0"/>
              <a:t>s </a:t>
            </a:r>
            <a:r>
              <a:rPr lang="sk-SK" sz="2000" dirty="0" smtClean="0"/>
              <a:t>odlišnými </a:t>
            </a:r>
            <a:r>
              <a:rPr lang="sk-SK" sz="2000" dirty="0" smtClean="0"/>
              <a:t>ľuďmi. Cieľom </a:t>
            </a:r>
            <a:r>
              <a:rPr lang="sk-SK" sz="2000" dirty="0" err="1" smtClean="0"/>
              <a:t>multikultúrnej</a:t>
            </a:r>
            <a:r>
              <a:rPr lang="sk-SK" sz="2000" dirty="0" smtClean="0"/>
              <a:t/>
            </a:r>
            <a:br>
              <a:rPr lang="sk-SK" sz="2000" dirty="0" smtClean="0"/>
            </a:br>
            <a:r>
              <a:rPr lang="sk-SK" sz="2000" dirty="0" smtClean="0"/>
              <a:t> výchovy je tolerancia, empatia, participácia, spolupráca. </a:t>
            </a:r>
          </a:p>
          <a:p>
            <a:endParaRPr lang="sk-SK" sz="2000" dirty="0"/>
          </a:p>
        </p:txBody>
      </p:sp>
      <p:pic>
        <p:nvPicPr>
          <p:cNvPr id="16386" name="Picture 2" descr="poupée du monde"/>
          <p:cNvPicPr>
            <a:picLocks noChangeAspect="1" noChangeArrowheads="1"/>
          </p:cNvPicPr>
          <p:nvPr/>
        </p:nvPicPr>
        <p:blipFill>
          <a:blip r:embed="rId2" cstate="print"/>
          <a:srcRect/>
          <a:stretch>
            <a:fillRect/>
          </a:stretch>
        </p:blipFill>
        <p:spPr bwMode="auto">
          <a:xfrm>
            <a:off x="6019800" y="1447800"/>
            <a:ext cx="2784380" cy="31242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Vyrob si z papierového taniera a farebného papiera</a:t>
            </a:r>
            <a:endParaRPr lang="sk-SK" dirty="0"/>
          </a:p>
        </p:txBody>
      </p:sp>
      <p:pic>
        <p:nvPicPr>
          <p:cNvPr id="54274" name="Picture 2" descr="https://i.pinimg.com/originals/4d/dd/2b/4ddd2b4c998ef4bf425eccc0194fda41.jpg"/>
          <p:cNvPicPr>
            <a:picLocks noChangeAspect="1" noChangeArrowheads="1"/>
          </p:cNvPicPr>
          <p:nvPr/>
        </p:nvPicPr>
        <p:blipFill>
          <a:blip r:embed="rId2" cstate="print"/>
          <a:srcRect/>
          <a:stretch>
            <a:fillRect/>
          </a:stretch>
        </p:blipFill>
        <p:spPr bwMode="auto">
          <a:xfrm>
            <a:off x="457200" y="1676400"/>
            <a:ext cx="6480175" cy="481647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Użyj STRZAŁEK na KLAWIATURZE do przełączania zdjeć"/>
          <p:cNvPicPr>
            <a:picLocks noChangeAspect="1" noChangeArrowheads="1"/>
          </p:cNvPicPr>
          <p:nvPr/>
        </p:nvPicPr>
        <p:blipFill>
          <a:blip r:embed="rId2" cstate="print"/>
          <a:srcRect/>
          <a:stretch>
            <a:fillRect/>
          </a:stretch>
        </p:blipFill>
        <p:spPr bwMode="auto">
          <a:xfrm>
            <a:off x="1143000" y="228600"/>
            <a:ext cx="5715000" cy="6400800"/>
          </a:xfrm>
          <a:prstGeom prst="rect">
            <a:avLst/>
          </a:prstGeom>
          <a:noFill/>
        </p:spPr>
      </p:pic>
      <p:sp>
        <p:nvSpPr>
          <p:cNvPr id="5" name="BlokTextu 4"/>
          <p:cNvSpPr txBox="1"/>
          <p:nvPr/>
        </p:nvSpPr>
        <p:spPr>
          <a:xfrm>
            <a:off x="7162800" y="1295400"/>
            <a:ext cx="1219200" cy="646331"/>
          </a:xfrm>
          <a:prstGeom prst="rect">
            <a:avLst/>
          </a:prstGeom>
          <a:noFill/>
        </p:spPr>
        <p:txBody>
          <a:bodyPr wrap="square" rtlCol="0">
            <a:spAutoFit/>
          </a:bodyPr>
          <a:lstStyle/>
          <a:p>
            <a:r>
              <a:rPr lang="sk-SK" dirty="0" smtClean="0"/>
              <a:t>Pospájaj bodky</a:t>
            </a:r>
            <a:endParaRPr lang="sk-SK"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400" dirty="0" smtClean="0"/>
              <a:t>Hry s vodou</a:t>
            </a:r>
            <a:endParaRPr lang="sk-SK" sz="4400" dirty="0"/>
          </a:p>
        </p:txBody>
      </p:sp>
      <p:sp>
        <p:nvSpPr>
          <p:cNvPr id="4" name="Zástupný symbol textu 3"/>
          <p:cNvSpPr>
            <a:spLocks noGrp="1"/>
          </p:cNvSpPr>
          <p:nvPr>
            <p:ph type="body" sz="half" idx="2"/>
          </p:nvPr>
        </p:nvSpPr>
        <p:spPr/>
        <p:txBody>
          <a:bodyPr>
            <a:normAutofit fontScale="85000" lnSpcReduction="10000"/>
          </a:bodyPr>
          <a:lstStyle/>
          <a:p>
            <a:r>
              <a:rPr lang="sk-SK" b="1" cap="all" dirty="0" smtClean="0"/>
              <a:t>SOĽ ROZPÚŠŤA ĽAD</a:t>
            </a:r>
            <a:endParaRPr lang="sk-SK" cap="all" dirty="0" smtClean="0"/>
          </a:p>
          <a:p>
            <a:r>
              <a:rPr lang="sk-SK" i="1" dirty="0" smtClean="0"/>
              <a:t>"Je možné, aby sme zdvihli kocku ľadu, bez toho aby sme sa jej dotkli rúk?"</a:t>
            </a:r>
            <a:endParaRPr lang="sk-SK" dirty="0" smtClean="0"/>
          </a:p>
          <a:p>
            <a:r>
              <a:rPr lang="sk-SK" b="1" dirty="0" smtClean="0"/>
              <a:t>materiál:</a:t>
            </a:r>
            <a:endParaRPr lang="sk-SK" dirty="0" smtClean="0"/>
          </a:p>
          <a:p>
            <a:r>
              <a:rPr lang="sk-SK" dirty="0" smtClean="0"/>
              <a:t>nádobka s vodou</a:t>
            </a:r>
          </a:p>
          <a:p>
            <a:r>
              <a:rPr lang="sk-SK" dirty="0" smtClean="0"/>
              <a:t>plastová miska</a:t>
            </a:r>
          </a:p>
          <a:p>
            <a:r>
              <a:rPr lang="sk-SK" dirty="0" smtClean="0"/>
              <a:t>kocka ľadu</a:t>
            </a:r>
          </a:p>
          <a:p>
            <a:r>
              <a:rPr lang="sk-SK" dirty="0" smtClean="0"/>
              <a:t>soľ vo soľničke</a:t>
            </a:r>
          </a:p>
          <a:p>
            <a:r>
              <a:rPr lang="sk-SK" dirty="0" smtClean="0"/>
              <a:t>povrázok</a:t>
            </a:r>
          </a:p>
          <a:p>
            <a:r>
              <a:rPr lang="sk-SK" b="1" dirty="0" smtClean="0"/>
              <a:t>postup:</a:t>
            </a:r>
            <a:endParaRPr lang="sk-SK" dirty="0" smtClean="0"/>
          </a:p>
          <a:p>
            <a:r>
              <a:rPr lang="sk-SK" dirty="0" smtClean="0"/>
              <a:t>kocku ľadu si dáme do misky</a:t>
            </a:r>
          </a:p>
          <a:p>
            <a:r>
              <a:rPr lang="sk-SK" dirty="0" smtClean="0"/>
              <a:t>povrázok si namočíme a zhruba jeho stred položíme na kocku ľadu</a:t>
            </a:r>
          </a:p>
          <a:p>
            <a:r>
              <a:rPr lang="sk-SK" dirty="0" smtClean="0"/>
              <a:t>rovnomerne posolíme po celej dĺžke, počkáme asi 10 sekúnd a skúsime kocku ľadu pomocou povrázku zdvihnúť</a:t>
            </a:r>
          </a:p>
          <a:p>
            <a:r>
              <a:rPr lang="sk-SK" b="1" dirty="0" smtClean="0"/>
              <a:t>vysvetlenie:</a:t>
            </a:r>
            <a:endParaRPr lang="sk-SK" dirty="0" smtClean="0"/>
          </a:p>
          <a:p>
            <a:r>
              <a:rPr lang="sk-SK" dirty="0" smtClean="0"/>
              <a:t>Keď ľad posypeme soľou, klesne jeho teplota topenia pod 0 ° C a topí </a:t>
            </a:r>
            <a:r>
              <a:rPr lang="sk-SK" dirty="0" smtClean="0"/>
              <a:t>sa rýchlejšie. </a:t>
            </a:r>
            <a:r>
              <a:rPr lang="sk-SK" dirty="0" smtClean="0"/>
              <a:t> Ľad v okolí povrázku </a:t>
            </a:r>
            <a:r>
              <a:rPr lang="sk-SK" dirty="0" smtClean="0"/>
              <a:t> teda </a:t>
            </a:r>
            <a:r>
              <a:rPr lang="sk-SK" dirty="0" smtClean="0"/>
              <a:t>rozmrzne. Studený ľad však čoskoro spôsobí, že voda vzniknutá topením znovu zmrzne a špagát pritom zamrzne do ľadu. To je tiež dôvod, prečo je v zime k </a:t>
            </a:r>
            <a:r>
              <a:rPr lang="sk-SK" dirty="0" smtClean="0"/>
              <a:t>roztopenie </a:t>
            </a:r>
            <a:r>
              <a:rPr lang="sk-SK" dirty="0" smtClean="0"/>
              <a:t>ľadu na vozovkách nutné veľké množstvo soli.</a:t>
            </a:r>
          </a:p>
          <a:p>
            <a:endParaRPr lang="sk-SK" dirty="0"/>
          </a:p>
        </p:txBody>
      </p:sp>
      <p:sp>
        <p:nvSpPr>
          <p:cNvPr id="13" name="Obdĺžnik 12"/>
          <p:cNvSpPr/>
          <p:nvPr/>
        </p:nvSpPr>
        <p:spPr>
          <a:xfrm>
            <a:off x="4267200" y="1142999"/>
            <a:ext cx="4038600" cy="5447645"/>
          </a:xfrm>
          <a:prstGeom prst="rect">
            <a:avLst/>
          </a:prstGeom>
        </p:spPr>
        <p:txBody>
          <a:bodyPr wrap="square">
            <a:spAutoFit/>
          </a:bodyPr>
          <a:lstStyle/>
          <a:p>
            <a:r>
              <a:rPr lang="sk-SK" sz="1200" b="1" cap="all" dirty="0" smtClean="0"/>
              <a:t>MINI AKVÁRIUM</a:t>
            </a:r>
            <a:endParaRPr lang="sk-SK" sz="1200" cap="all" dirty="0" smtClean="0"/>
          </a:p>
          <a:p>
            <a:r>
              <a:rPr lang="sk-SK" sz="1200" i="1" dirty="0" smtClean="0"/>
              <a:t>"Vyrobte si svoje  </a:t>
            </a:r>
            <a:r>
              <a:rPr lang="sk-SK" sz="1200" b="1" i="1" dirty="0" smtClean="0"/>
              <a:t>" mini akvárium "</a:t>
            </a:r>
            <a:r>
              <a:rPr lang="sk-SK" sz="1200" i="1" dirty="0" smtClean="0"/>
              <a:t> ! Zoznámite sa pritom s ďalšou vlastnosťou kvapalín a to je  </a:t>
            </a:r>
            <a:r>
              <a:rPr lang="sk-SK" sz="1200" b="1" i="1" dirty="0" smtClean="0"/>
              <a:t>viskozita</a:t>
            </a:r>
            <a:r>
              <a:rPr lang="sk-SK" sz="1200" i="1" dirty="0" smtClean="0"/>
              <a:t> . Viskozita je fyzikálna veličina charakterizujúca </a:t>
            </a:r>
            <a:r>
              <a:rPr lang="sk-SK" sz="1200" i="1" dirty="0" smtClean="0">
                <a:hlinkClick r:id="rId2"/>
              </a:rPr>
              <a:t> vnútorné trenie</a:t>
            </a:r>
            <a:r>
              <a:rPr lang="sk-SK" sz="1200" i="1" dirty="0" smtClean="0"/>
              <a:t> , závisí hlavne na príťažlivých </a:t>
            </a:r>
            <a:r>
              <a:rPr lang="sk-SK" sz="1200" i="1" dirty="0" smtClean="0">
                <a:hlinkClick r:id="rId3"/>
              </a:rPr>
              <a:t> silách</a:t>
            </a:r>
            <a:r>
              <a:rPr lang="sk-SK" sz="1200" i="1" dirty="0" smtClean="0"/>
              <a:t>  medzi </a:t>
            </a:r>
            <a:r>
              <a:rPr lang="sk-SK" sz="1200" i="1" dirty="0" smtClean="0">
                <a:hlinkClick r:id="rId4"/>
              </a:rPr>
              <a:t> časticami</a:t>
            </a:r>
            <a:r>
              <a:rPr lang="sk-SK" sz="1200" i="1" dirty="0" smtClean="0"/>
              <a:t> . Kvapaliny s väčšou príťažlivou silou majú väčšiu viskozitu, </a:t>
            </a:r>
            <a:r>
              <a:rPr lang="sk-SK" sz="1200" i="1" dirty="0" smtClean="0"/>
              <a:t>väčšia </a:t>
            </a:r>
            <a:r>
              <a:rPr lang="sk-SK" sz="1200" i="1" dirty="0" smtClean="0"/>
              <a:t>viskozita znamená </a:t>
            </a:r>
            <a:r>
              <a:rPr lang="sk-SK" sz="1200" i="1" dirty="0" smtClean="0"/>
              <a:t>väčšie brzdenie</a:t>
            </a:r>
            <a:r>
              <a:rPr lang="sk-SK" sz="1200" i="1" dirty="0" smtClean="0"/>
              <a:t> </a:t>
            </a:r>
            <a:r>
              <a:rPr lang="sk-SK" sz="1200" i="1" dirty="0" smtClean="0">
                <a:hlinkClick r:id="rId5"/>
              </a:rPr>
              <a:t> pohybu</a:t>
            </a:r>
            <a:r>
              <a:rPr lang="sk-SK" sz="1200" i="1" dirty="0" smtClean="0"/>
              <a:t>  kvapaliny alebo </a:t>
            </a:r>
            <a:r>
              <a:rPr lang="sk-SK" sz="1200" i="1" dirty="0" smtClean="0">
                <a:hlinkClick r:id="rId6"/>
              </a:rPr>
              <a:t> telies</a:t>
            </a:r>
            <a:r>
              <a:rPr lang="sk-SK" sz="1200" i="1" dirty="0" smtClean="0"/>
              <a:t>  v kvapaline. Zjednodušene teda viskozita spomaľuje pohyb kvapaliny alebo telies v kvapaline. </a:t>
            </a:r>
            <a:r>
              <a:rPr lang="sk-SK" sz="1200" i="1" dirty="0" err="1" smtClean="0"/>
              <a:t>Glycerol</a:t>
            </a:r>
            <a:r>
              <a:rPr lang="sk-SK" sz="1200" i="1" dirty="0" smtClean="0"/>
              <a:t> má väčšiu viskozitu ako voda, preto rýchlosť pohybu v našom akváriu závisí práve na množstvo použitého </a:t>
            </a:r>
            <a:r>
              <a:rPr lang="sk-SK" sz="1200" i="1" dirty="0" err="1" smtClean="0"/>
              <a:t>glycerolu</a:t>
            </a:r>
            <a:r>
              <a:rPr lang="sk-SK" sz="1200" i="1" dirty="0" smtClean="0"/>
              <a:t>.</a:t>
            </a:r>
            <a:endParaRPr lang="sk-SK" sz="1200" dirty="0" smtClean="0"/>
          </a:p>
          <a:p>
            <a:r>
              <a:rPr lang="sk-SK" sz="1200" b="1" dirty="0" smtClean="0"/>
              <a:t>pomôcky:</a:t>
            </a:r>
            <a:endParaRPr lang="sk-SK" sz="1200" dirty="0" smtClean="0"/>
          </a:p>
          <a:p>
            <a:r>
              <a:rPr lang="sk-SK" sz="1200" dirty="0" smtClean="0"/>
              <a:t>pohárik so </a:t>
            </a:r>
            <a:r>
              <a:rPr lang="sk-SK" sz="1200" dirty="0" err="1" smtClean="0"/>
              <a:t>skrutkovacím</a:t>
            </a:r>
            <a:r>
              <a:rPr lang="sk-SK" sz="1200" dirty="0" smtClean="0"/>
              <a:t> viečkom</a:t>
            </a:r>
          </a:p>
          <a:p>
            <a:r>
              <a:rPr lang="sk-SK" sz="1200" dirty="0" err="1" smtClean="0"/>
              <a:t>trblietky</a:t>
            </a:r>
            <a:r>
              <a:rPr lang="sk-SK" sz="1200" dirty="0" smtClean="0"/>
              <a:t> / </a:t>
            </a:r>
            <a:r>
              <a:rPr lang="sk-SK" sz="1200" dirty="0" err="1" smtClean="0"/>
              <a:t>glitre</a:t>
            </a:r>
            <a:r>
              <a:rPr lang="sk-SK" sz="1200" dirty="0" smtClean="0"/>
              <a:t> v plastovom </a:t>
            </a:r>
            <a:r>
              <a:rPr lang="sk-SK" sz="1200" dirty="0" err="1" smtClean="0"/>
              <a:t>kelímku</a:t>
            </a:r>
            <a:r>
              <a:rPr lang="sk-SK" sz="1200" dirty="0" smtClean="0"/>
              <a:t> - pripravíme "dávku už dopredu"</a:t>
            </a:r>
          </a:p>
          <a:p>
            <a:r>
              <a:rPr lang="sk-SK" sz="1200" dirty="0" smtClean="0"/>
              <a:t>glycerín v malom </a:t>
            </a:r>
            <a:r>
              <a:rPr lang="sk-SK" sz="1200" dirty="0" err="1" smtClean="0"/>
              <a:t>pohariku</a:t>
            </a:r>
            <a:endParaRPr lang="sk-SK" sz="1200" dirty="0" smtClean="0"/>
          </a:p>
          <a:p>
            <a:r>
              <a:rPr lang="sk-SK" sz="1200" dirty="0" smtClean="0"/>
              <a:t>voda v kadičke</a:t>
            </a:r>
          </a:p>
          <a:p>
            <a:r>
              <a:rPr lang="sk-SK" sz="1200" dirty="0" smtClean="0"/>
              <a:t>tavná pištoľ + podložka na stôl</a:t>
            </a:r>
          </a:p>
          <a:p>
            <a:r>
              <a:rPr lang="sk-SK" sz="1200" dirty="0" smtClean="0"/>
              <a:t>chlpaté drôtiky nastrihané na kratšie kúsky</a:t>
            </a:r>
          </a:p>
          <a:p>
            <a:r>
              <a:rPr lang="sk-SK" sz="1200" b="1" dirty="0" smtClean="0"/>
              <a:t>postup:</a:t>
            </a:r>
            <a:endParaRPr lang="sk-SK" sz="1200" dirty="0" smtClean="0"/>
          </a:p>
          <a:p>
            <a:r>
              <a:rPr lang="sk-SK" sz="1200" dirty="0" smtClean="0"/>
              <a:t>pomocou tavnej pištole a chlpatých drôtikov si vyrobíme "riasy a iné rastlinky" na dne akvária - tzn. z vnútornej strany viečka</a:t>
            </a:r>
          </a:p>
          <a:p>
            <a:r>
              <a:rPr lang="sk-SK" sz="1200" dirty="0" smtClean="0"/>
              <a:t>do pohára nasypeme </a:t>
            </a:r>
            <a:r>
              <a:rPr lang="sk-SK" sz="1200" dirty="0" err="1" smtClean="0"/>
              <a:t>glitrami</a:t>
            </a:r>
            <a:r>
              <a:rPr lang="sk-SK" sz="1200" dirty="0" smtClean="0"/>
              <a:t> z téglika - planktón</a:t>
            </a:r>
          </a:p>
          <a:p>
            <a:r>
              <a:rPr lang="sk-SK" sz="1200" dirty="0" smtClean="0"/>
              <a:t>prilejeme vodu a </a:t>
            </a:r>
            <a:r>
              <a:rPr lang="sk-SK" sz="1200" dirty="0" err="1" smtClean="0"/>
              <a:t>glycerol</a:t>
            </a:r>
            <a:r>
              <a:rPr lang="sk-SK" sz="1200" dirty="0" smtClean="0"/>
              <a:t> (podľa toho, ako "rýchle" chceme </a:t>
            </a:r>
            <a:r>
              <a:rPr lang="sk-SK" sz="1200" dirty="0" err="1" smtClean="0"/>
              <a:t>akvárko</a:t>
            </a:r>
            <a:r>
              <a:rPr lang="sk-SK" sz="1200" dirty="0" smtClean="0"/>
              <a:t> mať) - tesne pod okraj poháre</a:t>
            </a:r>
          </a:p>
          <a:p>
            <a:r>
              <a:rPr lang="sk-SK" sz="1200" dirty="0" smtClean="0"/>
              <a:t>na záver zaskrutkujeme a vyskúšame, ako nám </a:t>
            </a:r>
            <a:r>
              <a:rPr lang="sk-SK" sz="1200" dirty="0" err="1" smtClean="0"/>
              <a:t>akvárko</a:t>
            </a:r>
            <a:r>
              <a:rPr lang="sk-SK" sz="1200" dirty="0" smtClean="0"/>
              <a:t> s planktónom funguje - viečko môžeme ešte zabezpečiť tavnou pištoľou</a:t>
            </a:r>
            <a:endParaRPr lang="sk-SK"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obsahu 4" descr="https://vida.cz/images/media_ftp/_1080359.JPG"/>
          <p:cNvPicPr>
            <a:picLocks noGrp="1"/>
          </p:cNvPicPr>
          <p:nvPr>
            <p:ph idx="1"/>
          </p:nvPr>
        </p:nvPicPr>
        <p:blipFill>
          <a:blip r:embed="rId2" cstate="print"/>
          <a:srcRect/>
          <a:stretch>
            <a:fillRect/>
          </a:stretch>
        </p:blipFill>
        <p:spPr bwMode="auto">
          <a:xfrm>
            <a:off x="3575050" y="1282700"/>
            <a:ext cx="5111750" cy="3833813"/>
          </a:xfrm>
          <a:prstGeom prst="rect">
            <a:avLst/>
          </a:prstGeom>
          <a:noFill/>
          <a:ln w="9525">
            <a:noFill/>
            <a:miter lim="800000"/>
            <a:headEnd/>
            <a:tailEnd/>
          </a:ln>
        </p:spPr>
      </p:pic>
      <p:pic>
        <p:nvPicPr>
          <p:cNvPr id="6" name="Obrázok 5" descr="C:\Users\Miroslava Teluchova\Desktop\_1080307.jpg"/>
          <p:cNvPicPr/>
          <p:nvPr/>
        </p:nvPicPr>
        <p:blipFill>
          <a:blip r:embed="rId3" cstate="print"/>
          <a:srcRect/>
          <a:stretch>
            <a:fillRect/>
          </a:stretch>
        </p:blipFill>
        <p:spPr bwMode="auto">
          <a:xfrm>
            <a:off x="381000" y="1219200"/>
            <a:ext cx="3048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p:cNvSpPr/>
          <p:nvPr/>
        </p:nvSpPr>
        <p:spPr>
          <a:xfrm>
            <a:off x="304800" y="1600201"/>
            <a:ext cx="5181600" cy="369332"/>
          </a:xfrm>
          <a:prstGeom prst="rect">
            <a:avLst/>
          </a:prstGeom>
        </p:spPr>
        <p:txBody>
          <a:bodyPr wrap="square">
            <a:spAutoFit/>
          </a:bodyPr>
          <a:lstStyle/>
          <a:p>
            <a:r>
              <a:rPr lang="sk-SK" dirty="0" smtClean="0">
                <a:hlinkClick r:id="rId2"/>
              </a:rPr>
              <a:t>https://www.youtube.com/watch?v=IhZuyyLuX7k</a:t>
            </a:r>
            <a:endParaRPr lang="sk-SK" dirty="0"/>
          </a:p>
        </p:txBody>
      </p:sp>
      <p:sp>
        <p:nvSpPr>
          <p:cNvPr id="8" name="BlokTextu 7"/>
          <p:cNvSpPr txBox="1"/>
          <p:nvPr/>
        </p:nvSpPr>
        <p:spPr>
          <a:xfrm>
            <a:off x="762000" y="685800"/>
            <a:ext cx="4419600" cy="369332"/>
          </a:xfrm>
          <a:prstGeom prst="rect">
            <a:avLst/>
          </a:prstGeom>
          <a:noFill/>
        </p:spPr>
        <p:txBody>
          <a:bodyPr wrap="square" rtlCol="0">
            <a:spAutoFit/>
          </a:bodyPr>
          <a:lstStyle/>
          <a:p>
            <a:r>
              <a:rPr lang="sk-SK" dirty="0" smtClean="0"/>
              <a:t>Kúzlenie s farbami a olejom</a:t>
            </a:r>
            <a:endParaRPr lang="sk-SK" dirty="0"/>
          </a:p>
        </p:txBody>
      </p:sp>
      <p:pic>
        <p:nvPicPr>
          <p:cNvPr id="57348" name="Picture 4" descr="Kouzlíme s vodou, olejem a barvami - YouTube"/>
          <p:cNvPicPr>
            <a:picLocks noChangeAspect="1" noChangeArrowheads="1"/>
          </p:cNvPicPr>
          <p:nvPr/>
        </p:nvPicPr>
        <p:blipFill>
          <a:blip r:embed="rId3" cstate="print"/>
          <a:srcRect/>
          <a:stretch>
            <a:fillRect/>
          </a:stretch>
        </p:blipFill>
        <p:spPr bwMode="auto">
          <a:xfrm>
            <a:off x="381000" y="2286000"/>
            <a:ext cx="4572000" cy="342900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Bublinkový pokus - Najmama.sk"/>
          <p:cNvPicPr>
            <a:picLocks noChangeAspect="1" noChangeArrowheads="1"/>
          </p:cNvPicPr>
          <p:nvPr/>
        </p:nvPicPr>
        <p:blipFill>
          <a:blip r:embed="rId2" cstate="print"/>
          <a:srcRect/>
          <a:stretch>
            <a:fillRect/>
          </a:stretch>
        </p:blipFill>
        <p:spPr bwMode="auto">
          <a:xfrm>
            <a:off x="381000" y="2171700"/>
            <a:ext cx="2895600" cy="4343401"/>
          </a:xfrm>
          <a:prstGeom prst="rect">
            <a:avLst/>
          </a:prstGeom>
          <a:noFill/>
        </p:spPr>
      </p:pic>
      <p:sp>
        <p:nvSpPr>
          <p:cNvPr id="59395" name="Rectangle 3"/>
          <p:cNvSpPr>
            <a:spLocks noChangeArrowheads="1"/>
          </p:cNvSpPr>
          <p:nvPr/>
        </p:nvSpPr>
        <p:spPr bwMode="auto">
          <a:xfrm>
            <a:off x="228600" y="249147"/>
            <a:ext cx="7467600" cy="1923604"/>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1300" b="1" i="0" u="none" strike="noStrike" cap="none" normalizeH="0" baseline="0" dirty="0" smtClean="0">
                <a:ln>
                  <a:noFill/>
                </a:ln>
                <a:solidFill>
                  <a:srgbClr val="222222"/>
                </a:solidFill>
                <a:effectLst/>
                <a:latin typeface="Open sans"/>
                <a:cs typeface="Arial" pitchFamily="34" charset="0"/>
              </a:rPr>
              <a:t>Inšpirácie na hry a aktivity s deťmi - </a:t>
            </a:r>
            <a:r>
              <a:rPr lang="sk-SK" sz="1300" b="1" dirty="0" smtClean="0">
                <a:solidFill>
                  <a:srgbClr val="222222"/>
                </a:solidFill>
                <a:latin typeface="Open sans"/>
                <a:cs typeface="Arial" pitchFamily="34" charset="0"/>
              </a:rPr>
              <a:t>B</a:t>
            </a:r>
            <a:r>
              <a:rPr kumimoji="0" lang="sk-SK" sz="1300" b="1" i="0" u="none" strike="noStrike" cap="none" normalizeH="0" baseline="0" dirty="0" smtClean="0">
                <a:ln>
                  <a:noFill/>
                </a:ln>
                <a:solidFill>
                  <a:srgbClr val="222222"/>
                </a:solidFill>
                <a:effectLst/>
                <a:latin typeface="Open sans"/>
                <a:cs typeface="Arial" pitchFamily="34" charset="0"/>
              </a:rPr>
              <a:t>ublinkový pokus.</a:t>
            </a:r>
            <a:endParaRPr kumimoji="0" lang="sk-SK"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sz="1200" b="0" i="0" u="none" strike="noStrike" cap="none" normalizeH="0" baseline="0" dirty="0" smtClean="0">
                <a:ln>
                  <a:noFill/>
                </a:ln>
                <a:solidFill>
                  <a:srgbClr val="F2395B"/>
                </a:solidFill>
                <a:effectLst/>
                <a:latin typeface="Open sans"/>
                <a:cs typeface="Arial" pitchFamily="34" charset="0"/>
              </a:rPr>
              <a:t> </a:t>
            </a:r>
            <a:endParaRPr kumimoji="0" lang="sk-SK" sz="1200" b="0" i="0" u="none" strike="noStrike" cap="none" normalizeH="0" baseline="0" dirty="0" smtClean="0">
              <a:ln>
                <a:noFill/>
              </a:ln>
              <a:solidFill>
                <a:srgbClr val="222222"/>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sz="1600" b="1" i="0" u="none" strike="noStrike" cap="none" normalizeH="0" baseline="0" dirty="0" smtClean="0">
                <a:ln>
                  <a:noFill/>
                </a:ln>
                <a:solidFill>
                  <a:srgbClr val="222222"/>
                </a:solidFill>
                <a:effectLst/>
                <a:latin typeface="Open sans"/>
                <a:cs typeface="Arial" pitchFamily="34" charset="0"/>
              </a:rPr>
              <a:t>POTREBUJETE: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sk-SK" sz="1200" b="0" i="0" u="none" strike="noStrike" cap="none" normalizeH="0" baseline="0" dirty="0" smtClean="0">
                <a:ln>
                  <a:noFill/>
                </a:ln>
                <a:solidFill>
                  <a:srgbClr val="222222"/>
                </a:solidFill>
                <a:effectLst/>
                <a:latin typeface="Open sans"/>
                <a:cs typeface="Arial" pitchFamily="34" charset="0"/>
              </a:rPr>
              <a:t>olej</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sk-SK" sz="1200" b="0" i="0" u="none" strike="noStrike" cap="none" normalizeH="0" baseline="0" dirty="0" smtClean="0">
                <a:ln>
                  <a:noFill/>
                </a:ln>
                <a:solidFill>
                  <a:srgbClr val="222222"/>
                </a:solidFill>
                <a:effectLst/>
                <a:latin typeface="Open sans"/>
                <a:cs typeface="Arial" pitchFamily="34" charset="0"/>
              </a:rPr>
              <a:t>potravinárske farbivo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sk-SK" sz="1200" b="0" i="0" u="none" strike="noStrike" cap="none" normalizeH="0" baseline="0" dirty="0" smtClean="0">
                <a:ln>
                  <a:noFill/>
                </a:ln>
                <a:solidFill>
                  <a:srgbClr val="222222"/>
                </a:solidFill>
                <a:effectLst/>
                <a:latin typeface="Open sans"/>
                <a:cs typeface="Arial" pitchFamily="34" charset="0"/>
              </a:rPr>
              <a:t>forma na ľad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sk-SK" sz="1200" b="0" i="0" u="none" strike="noStrike" cap="none" normalizeH="0" baseline="0" dirty="0" smtClean="0">
                <a:ln>
                  <a:noFill/>
                </a:ln>
                <a:solidFill>
                  <a:srgbClr val="222222"/>
                </a:solidFill>
                <a:effectLst/>
                <a:latin typeface="Open sans"/>
                <a:cs typeface="Arial" pitchFamily="34" charset="0"/>
              </a:rPr>
              <a:t>šumivá tableta (vitamín)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sk-SK" sz="1200" b="0" i="0" u="none" strike="noStrike" cap="none" normalizeH="0" baseline="0" dirty="0" smtClean="0">
                <a:ln>
                  <a:noFill/>
                </a:ln>
                <a:solidFill>
                  <a:srgbClr val="222222"/>
                </a:solidFill>
                <a:effectLst/>
                <a:latin typeface="Open sans"/>
                <a:cs typeface="Arial" pitchFamily="34" charset="0"/>
              </a:rPr>
              <a:t>pohár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sk-SK" sz="1200" b="0" i="0" u="none" strike="noStrike" cap="none" normalizeH="0" baseline="0" dirty="0" smtClean="0">
                <a:ln>
                  <a:noFill/>
                </a:ln>
                <a:solidFill>
                  <a:srgbClr val="222222"/>
                </a:solidFill>
                <a:effectLst/>
                <a:latin typeface="Open sans"/>
                <a:cs typeface="Arial" pitchFamily="34" charset="0"/>
              </a:rPr>
              <a:t>voda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k-SK" sz="1200" b="0" i="0" u="none" strike="noStrike" cap="none" normalizeH="0" baseline="0" dirty="0" smtClean="0">
              <a:ln>
                <a:noFill/>
              </a:ln>
              <a:solidFill>
                <a:srgbClr val="F2395B"/>
              </a:solidFill>
              <a:effectLst/>
              <a:latin typeface="Open sans"/>
              <a:cs typeface="Arial" pitchFamily="34" charset="0"/>
            </a:endParaRPr>
          </a:p>
        </p:txBody>
      </p:sp>
      <p:sp>
        <p:nvSpPr>
          <p:cNvPr id="8" name="Obdĺžnik 7"/>
          <p:cNvSpPr/>
          <p:nvPr/>
        </p:nvSpPr>
        <p:spPr>
          <a:xfrm>
            <a:off x="4267200" y="1143001"/>
            <a:ext cx="3657600" cy="5355312"/>
          </a:xfrm>
          <a:prstGeom prst="rect">
            <a:avLst/>
          </a:prstGeom>
        </p:spPr>
        <p:txBody>
          <a:bodyPr wrap="square">
            <a:spAutoFit/>
          </a:bodyPr>
          <a:lstStyle/>
          <a:p>
            <a:pPr fontAlgn="base"/>
            <a:r>
              <a:rPr lang="sk-SK" dirty="0" smtClean="0"/>
              <a:t>Najprv si nalejte vodu do formy na ľad, nakvapkajte potravinárske farbivo. Ukážte dieťaťu kvapalné skupenstvo, dajte zamraziť. Do pohára nalejte olej, vytiahnite zmrazenú vodu a dajte dieťaťu skúsiť ľad do ruky, a poproste, aby ho vložilo do pripraveného pohára. Teraz by ste mali pozorovať malé bublinky. Je to preto, lebo ľad sa topí. Potom pridajte do pohára šumivú tabletku (vitamín). Uvidíte ako sa tableta začne rozpúšťať, no veľmi spomalene, keďže v pohári je olej. Začnú sa tvoriť veľké bubliny. Je to naozaj veľmi zaujímavé pozorovanie, aj keď celý proces trvá trošku dlhšie.</a:t>
            </a:r>
          </a:p>
          <a:p>
            <a:r>
              <a:rPr lang="sk-SK" dirty="0" smtClean="0"/>
              <a:t/>
            </a:r>
            <a:br>
              <a:rPr lang="sk-SK" dirty="0" smtClean="0"/>
            </a:br>
            <a:endParaRPr lang="sk-SK" dirty="0"/>
          </a:p>
        </p:txBody>
      </p:sp>
      <p:sp>
        <p:nvSpPr>
          <p:cNvPr id="9" name="Obdĺžnik 8"/>
          <p:cNvSpPr/>
          <p:nvPr/>
        </p:nvSpPr>
        <p:spPr>
          <a:xfrm>
            <a:off x="4426586" y="5883766"/>
            <a:ext cx="3694601" cy="646331"/>
          </a:xfrm>
          <a:prstGeom prst="rect">
            <a:avLst/>
          </a:prstGeom>
        </p:spPr>
        <p:txBody>
          <a:bodyPr wrap="square">
            <a:spAutoFit/>
          </a:bodyPr>
          <a:lstStyle/>
          <a:p>
            <a:r>
              <a:rPr lang="sk-SK" dirty="0" smtClean="0">
                <a:hlinkClick r:id="rId3"/>
              </a:rPr>
              <a:t>https://najmama.aktuality.sk/clanok/236045/bublinkovy-pokus/</a:t>
            </a:r>
            <a:endParaRPr lang="sk-SK"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Pozdravujú Vás milé deti Vaše pani </a:t>
            </a:r>
            <a:r>
              <a:rPr lang="sk-SK" smtClean="0"/>
              <a:t>učiteľky </a:t>
            </a:r>
            <a:endParaRPr lang="sk-SK" dirty="0"/>
          </a:p>
        </p:txBody>
      </p:sp>
      <p:pic>
        <p:nvPicPr>
          <p:cNvPr id="60418" name="Picture 2" descr="Smajlíky Stock vektory, Royalty Free Smajlíky Ilustrace ..."/>
          <p:cNvPicPr>
            <a:picLocks noChangeAspect="1" noChangeArrowheads="1"/>
          </p:cNvPicPr>
          <p:nvPr/>
        </p:nvPicPr>
        <p:blipFill>
          <a:blip r:embed="rId2" cstate="print"/>
          <a:srcRect/>
          <a:stretch>
            <a:fillRect/>
          </a:stretch>
        </p:blipFill>
        <p:spPr bwMode="auto">
          <a:xfrm>
            <a:off x="1143000" y="1752600"/>
            <a:ext cx="5715000" cy="41624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914400"/>
            <a:ext cx="8229600" cy="5211763"/>
          </a:xfrm>
        </p:spPr>
        <p:txBody>
          <a:bodyPr/>
          <a:lstStyle/>
          <a:p>
            <a:r>
              <a:rPr lang="sk-SK" dirty="0" smtClean="0"/>
              <a:t>Učebné zdroje, pomôcky: encyklopédia, počítač, obrázky, pracovný zošit, farebný papier, CD nahrávka</a:t>
            </a:r>
            <a:r>
              <a:rPr lang="sk-SK" dirty="0" smtClean="0"/>
              <a:t>, detské </a:t>
            </a:r>
            <a:r>
              <a:rPr lang="sk-SK" dirty="0" err="1" smtClean="0"/>
              <a:t>pesníčky</a:t>
            </a:r>
            <a:r>
              <a:rPr lang="sk-SK" dirty="0" smtClean="0"/>
              <a:t>, výtvarný materiál, časopisy, návšteva v ZOO</a:t>
            </a:r>
            <a:endParaRPr lang="sk-SK" dirty="0"/>
          </a:p>
        </p:txBody>
      </p:sp>
      <p:pic>
        <p:nvPicPr>
          <p:cNvPr id="31746" name="Picture 2" descr="TOUCH esta imagen: Interactieve praatplaat, thema indianen, kleuteridee.nl by juf Petra"/>
          <p:cNvPicPr>
            <a:picLocks noChangeAspect="1" noChangeArrowheads="1"/>
          </p:cNvPicPr>
          <p:nvPr/>
        </p:nvPicPr>
        <p:blipFill>
          <a:blip r:embed="rId2" cstate="print"/>
          <a:srcRect/>
          <a:stretch>
            <a:fillRect/>
          </a:stretch>
        </p:blipFill>
        <p:spPr bwMode="auto">
          <a:xfrm>
            <a:off x="1447800" y="3067050"/>
            <a:ext cx="5372100" cy="30289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Návrh aktivít k téme </a:t>
            </a:r>
            <a:endParaRPr lang="sk-SK" dirty="0"/>
          </a:p>
        </p:txBody>
      </p:sp>
      <p:sp>
        <p:nvSpPr>
          <p:cNvPr id="3" name="Zástupný symbol obsahu 2"/>
          <p:cNvSpPr>
            <a:spLocks noGrp="1"/>
          </p:cNvSpPr>
          <p:nvPr>
            <p:ph idx="1"/>
          </p:nvPr>
        </p:nvSpPr>
        <p:spPr>
          <a:xfrm>
            <a:off x="457200" y="1600200"/>
            <a:ext cx="4267200" cy="4572000"/>
          </a:xfrm>
        </p:spPr>
        <p:txBody>
          <a:bodyPr>
            <a:noAutofit/>
          </a:bodyPr>
          <a:lstStyle/>
          <a:p>
            <a:pPr>
              <a:buNone/>
            </a:pPr>
            <a:r>
              <a:rPr lang="sk-SK" sz="1600" dirty="0" smtClean="0"/>
              <a:t>        Ako sa kde vo svete zdravia </a:t>
            </a:r>
            <a:r>
              <a:rPr lang="sk-SK" sz="1600" dirty="0" smtClean="0"/>
              <a:t>deti</a:t>
            </a:r>
            <a:r>
              <a:rPr lang="sk-SK" sz="1600" dirty="0" smtClean="0"/>
              <a:t>?</a:t>
            </a:r>
          </a:p>
          <a:p>
            <a:pPr>
              <a:buNone/>
            </a:pPr>
            <a:r>
              <a:rPr lang="sk-SK" sz="1600" dirty="0" smtClean="0"/>
              <a:t> </a:t>
            </a:r>
            <a:br>
              <a:rPr lang="sk-SK" sz="1600" dirty="0" smtClean="0"/>
            </a:br>
            <a:r>
              <a:rPr lang="sk-SK" sz="1600" dirty="0" smtClean="0"/>
              <a:t>Na </a:t>
            </a:r>
            <a:r>
              <a:rPr lang="sk-SK" sz="1600" dirty="0" smtClean="0"/>
              <a:t>mape ukážeme deťom svetadiel, na ktorom žijeme (Európa) a porozprávame im o štátoch, ktorú sa tu nachádzajú. Vysvetlíme im, že sa v rôznych štátoch používa iný jazyk a deti sa zdravia rôznym spôsobom: AHOJ: po nórsky – </a:t>
            </a:r>
            <a:r>
              <a:rPr lang="sk-SK" sz="1600" dirty="0" err="1" smtClean="0"/>
              <a:t>hallo</a:t>
            </a:r>
            <a:r>
              <a:rPr lang="sk-SK" sz="1600" dirty="0" smtClean="0"/>
              <a:t>, dánsky – hej, nemecky – </a:t>
            </a:r>
            <a:r>
              <a:rPr lang="sk-SK" sz="1600" dirty="0" err="1" smtClean="0"/>
              <a:t>hallo</a:t>
            </a:r>
            <a:r>
              <a:rPr lang="sk-SK" sz="1600" dirty="0" smtClean="0"/>
              <a:t>, anglicky – </a:t>
            </a:r>
            <a:r>
              <a:rPr lang="sk-SK" sz="1600" dirty="0" err="1" smtClean="0"/>
              <a:t>hello</a:t>
            </a:r>
            <a:r>
              <a:rPr lang="sk-SK" sz="1600" dirty="0" smtClean="0"/>
              <a:t>, </a:t>
            </a:r>
            <a:r>
              <a:rPr lang="sk-SK" sz="1600" dirty="0" err="1" smtClean="0"/>
              <a:t>hi</a:t>
            </a:r>
            <a:r>
              <a:rPr lang="sk-SK" sz="1600" dirty="0" smtClean="0"/>
              <a:t>, francúzsky – </a:t>
            </a:r>
            <a:r>
              <a:rPr lang="sk-SK" sz="1600" dirty="0" err="1" smtClean="0"/>
              <a:t>bonjour</a:t>
            </a:r>
            <a:r>
              <a:rPr lang="sk-SK" sz="1600" dirty="0" smtClean="0"/>
              <a:t>, </a:t>
            </a:r>
            <a:r>
              <a:rPr lang="sk-SK" sz="1600" dirty="0" err="1" smtClean="0"/>
              <a:t>španiesky</a:t>
            </a:r>
            <a:r>
              <a:rPr lang="sk-SK" sz="1600" dirty="0" smtClean="0"/>
              <a:t> – </a:t>
            </a:r>
            <a:r>
              <a:rPr lang="sk-SK" sz="1600" dirty="0" err="1" smtClean="0"/>
              <a:t>hola</a:t>
            </a:r>
            <a:r>
              <a:rPr lang="sk-SK" sz="1600" dirty="0" smtClean="0"/>
              <a:t>, taliansky – </a:t>
            </a:r>
            <a:r>
              <a:rPr lang="sk-SK" sz="1600" dirty="0" err="1" smtClean="0"/>
              <a:t>ciao</a:t>
            </a:r>
            <a:r>
              <a:rPr lang="sk-SK" sz="1600" dirty="0" smtClean="0"/>
              <a:t>, grécky – </a:t>
            </a:r>
            <a:r>
              <a:rPr lang="sk-SK" sz="1600" dirty="0" err="1" smtClean="0"/>
              <a:t>geiásou</a:t>
            </a:r>
            <a:r>
              <a:rPr lang="sk-SK" sz="1600" dirty="0" smtClean="0"/>
              <a:t>. ĎAKUJEM: po grécky – </a:t>
            </a:r>
            <a:r>
              <a:rPr lang="sk-SK" sz="1600" dirty="0" err="1" smtClean="0"/>
              <a:t>eucharisto</a:t>
            </a:r>
            <a:r>
              <a:rPr lang="sk-SK" sz="1600" dirty="0" smtClean="0"/>
              <a:t>, taliansky – </a:t>
            </a:r>
            <a:r>
              <a:rPr lang="sk-SK" sz="1600" dirty="0" err="1" smtClean="0"/>
              <a:t>grazie</a:t>
            </a:r>
            <a:r>
              <a:rPr lang="sk-SK" sz="1600" dirty="0" smtClean="0"/>
              <a:t>, španielsky – </a:t>
            </a:r>
            <a:r>
              <a:rPr lang="sk-SK" sz="1600" dirty="0" err="1" smtClean="0"/>
              <a:t>muchas</a:t>
            </a:r>
            <a:r>
              <a:rPr lang="sk-SK" sz="1600" dirty="0" smtClean="0"/>
              <a:t> </a:t>
            </a:r>
            <a:r>
              <a:rPr lang="sk-SK" sz="1600" dirty="0" err="1" smtClean="0"/>
              <a:t>gracias</a:t>
            </a:r>
            <a:r>
              <a:rPr lang="sk-SK" sz="1600" dirty="0" smtClean="0"/>
              <a:t>, francúzsky – </a:t>
            </a:r>
            <a:r>
              <a:rPr lang="sk-SK" sz="1600" dirty="0" err="1" smtClean="0"/>
              <a:t>merci</a:t>
            </a:r>
            <a:r>
              <a:rPr lang="sk-SK" sz="1600" dirty="0" smtClean="0"/>
              <a:t>, anglicky – </a:t>
            </a:r>
            <a:r>
              <a:rPr lang="sk-SK" sz="1600" dirty="0" err="1" smtClean="0"/>
              <a:t>thank</a:t>
            </a:r>
            <a:r>
              <a:rPr lang="sk-SK" sz="1600" dirty="0" smtClean="0"/>
              <a:t> </a:t>
            </a:r>
            <a:r>
              <a:rPr lang="sk-SK" sz="1600" dirty="0" err="1" smtClean="0"/>
              <a:t>you</a:t>
            </a:r>
            <a:r>
              <a:rPr lang="sk-SK" sz="1600" dirty="0" smtClean="0"/>
              <a:t>, nemecky – </a:t>
            </a:r>
            <a:r>
              <a:rPr lang="sk-SK" sz="1600" dirty="0" err="1" smtClean="0"/>
              <a:t>danke</a:t>
            </a:r>
            <a:r>
              <a:rPr lang="sk-SK" sz="1600" dirty="0" smtClean="0"/>
              <a:t>, nórsky – </a:t>
            </a:r>
            <a:r>
              <a:rPr lang="sk-SK" sz="1600" dirty="0" err="1" smtClean="0"/>
              <a:t>takk</a:t>
            </a:r>
            <a:r>
              <a:rPr lang="sk-SK" sz="1600" dirty="0" smtClean="0"/>
              <a:t>. Spoločne si tieto pozdravy vyskúšame povedať, vytlieskať, určíme prvú hlásku... V závere si pustíme pieseň Keď si kamarát, poď sa s nami hrať...</a:t>
            </a:r>
            <a:endParaRPr lang="sk-SK" sz="1600" dirty="0"/>
          </a:p>
        </p:txBody>
      </p:sp>
      <p:pic>
        <p:nvPicPr>
          <p:cNvPr id="15362" name="Picture 2" descr="Saludos Cordiales!!!!!! Hola hola pensando en el 12 de octubre y la decoración busque algunas imágenes que nos puedan ayudar. Las fichas deben de editarse de acuerdo a cada país.  Espero les s…"/>
          <p:cNvPicPr>
            <a:picLocks noChangeAspect="1" noChangeArrowheads="1"/>
          </p:cNvPicPr>
          <p:nvPr/>
        </p:nvPicPr>
        <p:blipFill>
          <a:blip r:embed="rId2" cstate="print"/>
          <a:srcRect/>
          <a:stretch>
            <a:fillRect/>
          </a:stretch>
        </p:blipFill>
        <p:spPr bwMode="auto">
          <a:xfrm>
            <a:off x="5105400" y="2133600"/>
            <a:ext cx="2638425" cy="30480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Keď si kamarát </a:t>
            </a:r>
            <a:endParaRPr lang="sk-SK" dirty="0"/>
          </a:p>
        </p:txBody>
      </p:sp>
      <p:sp>
        <p:nvSpPr>
          <p:cNvPr id="3" name="Zástupný symbol obsahu 2"/>
          <p:cNvSpPr>
            <a:spLocks noGrp="1"/>
          </p:cNvSpPr>
          <p:nvPr>
            <p:ph idx="1"/>
          </p:nvPr>
        </p:nvSpPr>
        <p:spPr>
          <a:xfrm>
            <a:off x="457200" y="1600200"/>
            <a:ext cx="8229600" cy="4800599"/>
          </a:xfrm>
        </p:spPr>
        <p:txBody>
          <a:bodyPr/>
          <a:lstStyle/>
          <a:p>
            <a:r>
              <a:rPr lang="sk-SK" dirty="0" smtClean="0">
                <a:hlinkClick r:id="rId2"/>
              </a:rPr>
              <a:t>https://</a:t>
            </a:r>
            <a:r>
              <a:rPr lang="sk-SK" dirty="0" smtClean="0">
                <a:hlinkClick r:id="rId2"/>
              </a:rPr>
              <a:t>www.youtube.com/watch?v=k8hPfA0wP7w</a:t>
            </a:r>
            <a:endParaRPr lang="sk-SK" dirty="0" smtClean="0"/>
          </a:p>
          <a:p>
            <a:r>
              <a:rPr lang="sk-SK" dirty="0" smtClean="0"/>
              <a:t>Keď si šťastný</a:t>
            </a:r>
          </a:p>
          <a:p>
            <a:r>
              <a:rPr lang="sk-SK" dirty="0" smtClean="0"/>
              <a:t>Hlava, ramená...</a:t>
            </a:r>
          </a:p>
          <a:p>
            <a:r>
              <a:rPr lang="sk-SK" dirty="0" smtClean="0">
                <a:hlinkClick r:id="rId3"/>
              </a:rPr>
              <a:t>https://www.youtube.com/watch?v=70MRcgiFEuw&amp;list=PL6qYTgvkslUX_nqmVNVFxZijB2N5xWvQy</a:t>
            </a:r>
            <a:endParaRPr lang="sk-SK" dirty="0" smtClean="0"/>
          </a:p>
          <a:p>
            <a:endParaRPr lang="sk-SK"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Svetadiel Európa</a:t>
            </a:r>
            <a:endParaRPr lang="sk-SK" dirty="0"/>
          </a:p>
        </p:txBody>
      </p:sp>
      <p:pic>
        <p:nvPicPr>
          <p:cNvPr id="14338" name="Picture 2" descr="Zborovna.sk – portál pre učiteľov"/>
          <p:cNvPicPr>
            <a:picLocks noChangeAspect="1" noChangeArrowheads="1"/>
          </p:cNvPicPr>
          <p:nvPr/>
        </p:nvPicPr>
        <p:blipFill>
          <a:blip r:embed="rId2" cstate="print"/>
          <a:srcRect/>
          <a:stretch>
            <a:fillRect/>
          </a:stretch>
        </p:blipFill>
        <p:spPr bwMode="auto">
          <a:xfrm>
            <a:off x="990600" y="1600200"/>
            <a:ext cx="6768548" cy="4572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Omaľovánka</a:t>
            </a:r>
            <a:endParaRPr lang="sk-SK" dirty="0"/>
          </a:p>
        </p:txBody>
      </p:sp>
      <p:pic>
        <p:nvPicPr>
          <p:cNvPr id="22530" name="Picture 2" descr="Q"/>
          <p:cNvPicPr>
            <a:picLocks noChangeAspect="1" noChangeArrowheads="1"/>
          </p:cNvPicPr>
          <p:nvPr/>
        </p:nvPicPr>
        <p:blipFill>
          <a:blip r:embed="rId2" cstate="print"/>
          <a:srcRect/>
          <a:stretch>
            <a:fillRect/>
          </a:stretch>
        </p:blipFill>
        <p:spPr bwMode="auto">
          <a:xfrm>
            <a:off x="2286000" y="1258410"/>
            <a:ext cx="4295775" cy="533843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1143</Words>
  <Application>Microsoft Office PowerPoint</Application>
  <PresentationFormat>Prezentácia na obrazovke (4:3)</PresentationFormat>
  <Paragraphs>137</Paragraphs>
  <Slides>46</Slides>
  <Notes>0</Notes>
  <HiddenSlides>0</HiddenSlides>
  <MMClips>0</MMClips>
  <ScaleCrop>false</ScaleCrop>
  <HeadingPairs>
    <vt:vector size="4" baseType="variant">
      <vt:variant>
        <vt:lpstr>Motív</vt:lpstr>
      </vt:variant>
      <vt:variant>
        <vt:i4>1</vt:i4>
      </vt:variant>
      <vt:variant>
        <vt:lpstr>Nadpisy snímok</vt:lpstr>
      </vt:variant>
      <vt:variant>
        <vt:i4>46</vt:i4>
      </vt:variant>
    </vt:vector>
  </HeadingPairs>
  <TitlesOfParts>
    <vt:vector size="47" baseType="lpstr">
      <vt:lpstr>Motív Office</vt:lpstr>
      <vt:lpstr>  MŠ Karpatská  JÚN </vt:lpstr>
      <vt:lpstr>Snímka 2</vt:lpstr>
      <vt:lpstr>Dieťa</vt:lpstr>
      <vt:lpstr>Všetky deti sveta</vt:lpstr>
      <vt:lpstr>Snímka 5</vt:lpstr>
      <vt:lpstr>Návrh aktivít k téme </vt:lpstr>
      <vt:lpstr>Keď si kamarát </vt:lpstr>
      <vt:lpstr>Svetadiel Európa</vt:lpstr>
      <vt:lpstr>Omaľovánka</vt:lpstr>
      <vt:lpstr>Indiánska rozprávka</vt:lpstr>
      <vt:lpstr>Indiánska rozprávka</vt:lpstr>
      <vt:lpstr>Exotické zvieratá</vt:lpstr>
      <vt:lpstr>  Úloha : Zvieratká na obrázku pomenuj. Môžeš vyhľadať v encyklopédii, kde žijú.</vt:lpstr>
      <vt:lpstr>Snímka 14</vt:lpstr>
      <vt:lpstr>Snímka 15</vt:lpstr>
      <vt:lpstr>Snímka 16</vt:lpstr>
      <vt:lpstr>Snímka 17</vt:lpstr>
      <vt:lpstr>Exotické zvieratá</vt:lpstr>
      <vt:lpstr>Pospájaj bodky</vt:lpstr>
      <vt:lpstr>Snímka 20</vt:lpstr>
      <vt:lpstr>Snímka 21</vt:lpstr>
      <vt:lpstr>Slon z toaletnej rolky </vt:lpstr>
      <vt:lpstr>Pieseň Sloníčatá  nácvik piesne</vt:lpstr>
      <vt:lpstr>Grafomotorické cvičenie</vt:lpstr>
      <vt:lpstr>Snímka 25</vt:lpstr>
      <vt:lpstr>Snímka 26</vt:lpstr>
      <vt:lpstr>Snímka 27</vt:lpstr>
      <vt:lpstr>Snímka 28</vt:lpstr>
      <vt:lpstr>Snímka 29</vt:lpstr>
      <vt:lpstr>Snímka 30</vt:lpstr>
      <vt:lpstr>Čo sa našej Zemi páči?</vt:lpstr>
      <vt:lpstr>Snímka 32</vt:lpstr>
      <vt:lpstr>Snímka 33</vt:lpstr>
      <vt:lpstr>Snímka 34</vt:lpstr>
      <vt:lpstr>Snímka 35</vt:lpstr>
      <vt:lpstr>Hurá na prázdniny</vt:lpstr>
      <vt:lpstr>Snímka 37</vt:lpstr>
      <vt:lpstr>Nájdi rovnaké polovice</vt:lpstr>
      <vt:lpstr>Snímka 39</vt:lpstr>
      <vt:lpstr>Vyrob si z papierového taniera a farebného papiera</vt:lpstr>
      <vt:lpstr>Snímka 41</vt:lpstr>
      <vt:lpstr>Hry s vodou</vt:lpstr>
      <vt:lpstr>Snímka 43</vt:lpstr>
      <vt:lpstr>Snímka 44</vt:lpstr>
      <vt:lpstr>Snímka 45</vt:lpstr>
      <vt:lpstr>Pozdravujú Vás milé deti Vaše pani učiteľky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MŠ Karpatská</dc:title>
  <dc:creator>Miroslava Teluchova</dc:creator>
  <cp:lastModifiedBy>Miroslava Teluchova</cp:lastModifiedBy>
  <cp:revision>27</cp:revision>
  <dcterms:created xsi:type="dcterms:W3CDTF">2020-05-18T09:00:58Z</dcterms:created>
  <dcterms:modified xsi:type="dcterms:W3CDTF">2020-05-18T13:02:07Z</dcterms:modified>
</cp:coreProperties>
</file>